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notesSlides/notesSlide7.xml" ContentType="application/vnd.openxmlformats-officedocument.presentationml.notesSlid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9.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36" r:id="rId5"/>
    <p:sldId id="413" r:id="rId6"/>
    <p:sldId id="448" r:id="rId7"/>
    <p:sldId id="423" r:id="rId8"/>
    <p:sldId id="424" r:id="rId9"/>
    <p:sldId id="446" r:id="rId10"/>
    <p:sldId id="453" r:id="rId11"/>
    <p:sldId id="444" r:id="rId12"/>
    <p:sldId id="451" r:id="rId13"/>
    <p:sldId id="452" r:id="rId14"/>
    <p:sldId id="435" r:id="rId15"/>
    <p:sldId id="450" r:id="rId16"/>
    <p:sldId id="449" r:id="rId17"/>
    <p:sldId id="454" r:id="rId18"/>
    <p:sldId id="442" r:id="rId1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F9D1CB-3AC6-7DF4-FB96-3A635EE237DB}" name="Diane Vautour" initials="DV" userId="S::diane.vautour@elections.on.ca::2bc0e8e2-5561-4418-952e-8d409d2594c1" providerId="AD"/>
  <p188:author id="{D9FA2BEE-E8CA-DA48-CA5B-4FD0A689263F}" name="Diane Vautour" initials="DV" userId="S::Diane.Vautour@elections.on.ca::2bc0e8e2-5561-4418-952e-8d409d2594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Sotiropoulos" initials="CS" lastIdx="2" clrIdx="0">
    <p:extLst>
      <p:ext uri="{19B8F6BF-5375-455C-9EA6-DF929625EA0E}">
        <p15:presenceInfo xmlns:p15="http://schemas.microsoft.com/office/powerpoint/2012/main" userId="S-1-5-21-328542793-1112854274-2716125396-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3" autoAdjust="0"/>
    <p:restoredTop sz="86467" autoAdjust="0"/>
  </p:normalViewPr>
  <p:slideViewPr>
    <p:cSldViewPr snapToGrid="0">
      <p:cViewPr varScale="1">
        <p:scale>
          <a:sx n="96" d="100"/>
          <a:sy n="96" d="100"/>
        </p:scale>
        <p:origin x="354" y="96"/>
      </p:cViewPr>
      <p:guideLst/>
    </p:cSldViewPr>
  </p:slideViewPr>
  <p:outlineViewPr>
    <p:cViewPr>
      <p:scale>
        <a:sx n="33" d="100"/>
        <a:sy n="33" d="100"/>
      </p:scale>
      <p:origin x="0" y="-2982"/>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19120A6-19CB-46BE-BFF0-9C034A21CBF8}" type="datetimeFigureOut">
              <a:rPr lang="en-CA" smtClean="0"/>
              <a:t>2022-09-22</a:t>
            </a:fld>
            <a:endParaRPr lang="en-CA" dirty="0"/>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EF941A6-6352-4B25-B2C7-CD4F37F4512E}" type="slidenum">
              <a:rPr lang="en-CA" smtClean="0"/>
              <a:t>‹#›</a:t>
            </a:fld>
            <a:endParaRPr lang="en-CA" dirty="0"/>
          </a:p>
        </p:txBody>
      </p:sp>
    </p:spTree>
    <p:extLst>
      <p:ext uri="{BB962C8B-B14F-4D97-AF65-F5344CB8AC3E}">
        <p14:creationId xmlns:p14="http://schemas.microsoft.com/office/powerpoint/2010/main" val="169296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A73F855-A86C-411F-BB3E-87E92B550180}" type="datetimeFigureOut">
              <a:rPr lang="en-CA" smtClean="0"/>
              <a:t>2022-09-22</a:t>
            </a:fld>
            <a:endParaRPr lang="en-CA"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5FC118C-7CC1-44C1-BB3A-B0F41FDD85B2}" type="slidenum">
              <a:rPr lang="en-CA" smtClean="0"/>
              <a:t>‹#›</a:t>
            </a:fld>
            <a:endParaRPr lang="en-CA" dirty="0"/>
          </a:p>
        </p:txBody>
      </p:sp>
    </p:spTree>
    <p:extLst>
      <p:ext uri="{BB962C8B-B14F-4D97-AF65-F5344CB8AC3E}">
        <p14:creationId xmlns:p14="http://schemas.microsoft.com/office/powerpoint/2010/main" val="275512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1</a:t>
            </a:fld>
            <a:endParaRPr lang="en-CA" dirty="0"/>
          </a:p>
        </p:txBody>
      </p:sp>
    </p:spTree>
    <p:extLst>
      <p:ext uri="{BB962C8B-B14F-4D97-AF65-F5344CB8AC3E}">
        <p14:creationId xmlns:p14="http://schemas.microsoft.com/office/powerpoint/2010/main" val="211526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7505F2E-C08A-4296-B40D-29C6A352BF3A}" type="slidenum">
              <a:rPr lang="en-CA" smtClean="0"/>
              <a:t>15</a:t>
            </a:fld>
            <a:endParaRPr lang="en-CA" dirty="0"/>
          </a:p>
        </p:txBody>
      </p:sp>
    </p:spTree>
    <p:extLst>
      <p:ext uri="{BB962C8B-B14F-4D97-AF65-F5344CB8AC3E}">
        <p14:creationId xmlns:p14="http://schemas.microsoft.com/office/powerpoint/2010/main" val="313624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2</a:t>
            </a:fld>
            <a:endParaRPr lang="en-CA" dirty="0"/>
          </a:p>
        </p:txBody>
      </p:sp>
    </p:spTree>
    <p:extLst>
      <p:ext uri="{BB962C8B-B14F-4D97-AF65-F5344CB8AC3E}">
        <p14:creationId xmlns:p14="http://schemas.microsoft.com/office/powerpoint/2010/main" val="319559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3</a:t>
            </a:fld>
            <a:endParaRPr lang="en-CA" dirty="0"/>
          </a:p>
        </p:txBody>
      </p:sp>
    </p:spTree>
    <p:extLst>
      <p:ext uri="{BB962C8B-B14F-4D97-AF65-F5344CB8AC3E}">
        <p14:creationId xmlns:p14="http://schemas.microsoft.com/office/powerpoint/2010/main" val="114831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4</a:t>
            </a:fld>
            <a:endParaRPr lang="en-CA" dirty="0"/>
          </a:p>
        </p:txBody>
      </p:sp>
    </p:spTree>
    <p:extLst>
      <p:ext uri="{BB962C8B-B14F-4D97-AF65-F5344CB8AC3E}">
        <p14:creationId xmlns:p14="http://schemas.microsoft.com/office/powerpoint/2010/main" val="168383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5</a:t>
            </a:fld>
            <a:endParaRPr lang="en-CA" dirty="0"/>
          </a:p>
        </p:txBody>
      </p:sp>
    </p:spTree>
    <p:extLst>
      <p:ext uri="{BB962C8B-B14F-4D97-AF65-F5344CB8AC3E}">
        <p14:creationId xmlns:p14="http://schemas.microsoft.com/office/powerpoint/2010/main" val="282398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8</a:t>
            </a:fld>
            <a:endParaRPr lang="en-CA" dirty="0"/>
          </a:p>
        </p:txBody>
      </p:sp>
    </p:spTree>
    <p:extLst>
      <p:ext uri="{BB962C8B-B14F-4D97-AF65-F5344CB8AC3E}">
        <p14:creationId xmlns:p14="http://schemas.microsoft.com/office/powerpoint/2010/main" val="36511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10</a:t>
            </a:fld>
            <a:endParaRPr lang="en-CA" dirty="0"/>
          </a:p>
        </p:txBody>
      </p:sp>
    </p:spTree>
    <p:extLst>
      <p:ext uri="{BB962C8B-B14F-4D97-AF65-F5344CB8AC3E}">
        <p14:creationId xmlns:p14="http://schemas.microsoft.com/office/powerpoint/2010/main" val="85807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11</a:t>
            </a:fld>
            <a:endParaRPr lang="en-CA" dirty="0"/>
          </a:p>
        </p:txBody>
      </p:sp>
    </p:spTree>
    <p:extLst>
      <p:ext uri="{BB962C8B-B14F-4D97-AF65-F5344CB8AC3E}">
        <p14:creationId xmlns:p14="http://schemas.microsoft.com/office/powerpoint/2010/main" val="353076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5FC118C-7CC1-44C1-BB3A-B0F41FDD85B2}" type="slidenum">
              <a:rPr lang="en-CA" smtClean="0"/>
              <a:t>12</a:t>
            </a:fld>
            <a:endParaRPr lang="en-CA" dirty="0"/>
          </a:p>
        </p:txBody>
      </p:sp>
    </p:spTree>
    <p:extLst>
      <p:ext uri="{BB962C8B-B14F-4D97-AF65-F5344CB8AC3E}">
        <p14:creationId xmlns:p14="http://schemas.microsoft.com/office/powerpoint/2010/main" val="39731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27B7FF9-F95C-4221-BF02-CBF125929652}"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5295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8898C13-2D0A-4AE9-9132-C2FE59CF0504}"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8864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1DEA6A-B37A-4B9E-9CA2-83F9C3715C1B}"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6137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341849" cy="1325563"/>
          </a:xfrm>
        </p:spPr>
        <p:txBody>
          <a:bodyPr>
            <a:normAutofit/>
          </a:bodyPr>
          <a:lstStyle>
            <a:lvl1pPr>
              <a:defRPr sz="2800">
                <a:latin typeface="Gotham Rounded Bold" pitchFamily="50" charset="0"/>
              </a:defRPr>
            </a:lvl1pPr>
          </a:lstStyle>
          <a:p>
            <a:r>
              <a:rPr lang="en-US"/>
              <a:t>Title</a:t>
            </a:r>
            <a:endParaRPr lang="en-CA"/>
          </a:p>
        </p:txBody>
      </p:sp>
      <p:sp>
        <p:nvSpPr>
          <p:cNvPr id="3" name="Content Placeholder 2"/>
          <p:cNvSpPr>
            <a:spLocks noGrp="1"/>
          </p:cNvSpPr>
          <p:nvPr>
            <p:ph idx="1"/>
          </p:nvPr>
        </p:nvSpPr>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1DFB52-F58D-4673-8397-FD948FCE01B7}"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grpSp>
        <p:nvGrpSpPr>
          <p:cNvPr id="7" name="Group 6"/>
          <p:cNvGrpSpPr/>
          <p:nvPr userDrawn="1"/>
        </p:nvGrpSpPr>
        <p:grpSpPr>
          <a:xfrm>
            <a:off x="3314700" y="1028701"/>
            <a:ext cx="7904448" cy="5216524"/>
            <a:chOff x="2635970" y="1028701"/>
            <a:chExt cx="7904448" cy="5216524"/>
          </a:xfrm>
        </p:grpSpPr>
        <p:cxnSp>
          <p:nvCxnSpPr>
            <p:cNvPr id="8" name="Straight Connector 7"/>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10221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4EC3E-F8CD-47C7-8CC0-B01167C64225}" type="datetime1">
              <a:rPr lang="en-CA" smtClean="0"/>
              <a:t>2022-09-22</a:t>
            </a:fld>
            <a:endParaRPr lang="en-CA" dirty="0"/>
          </a:p>
        </p:txBody>
      </p:sp>
      <p:sp>
        <p:nvSpPr>
          <p:cNvPr id="5" name="Footer Placeholder 4"/>
          <p:cNvSpPr>
            <a:spLocks noGrp="1"/>
          </p:cNvSpPr>
          <p:nvPr>
            <p:ph type="ftr" sz="quarter" idx="11"/>
          </p:nvPr>
        </p:nvSpPr>
        <p:spPr/>
        <p:txBody>
          <a:bodyPr/>
          <a:lstStyle/>
          <a:p>
            <a:r>
              <a:rPr lang="en-CA" dirty="0"/>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2303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B88833-050B-4B27-9D28-487C68CD3915}"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grpSp>
        <p:nvGrpSpPr>
          <p:cNvPr id="8" name="Group 7"/>
          <p:cNvGrpSpPr/>
          <p:nvPr userDrawn="1"/>
        </p:nvGrpSpPr>
        <p:grpSpPr>
          <a:xfrm>
            <a:off x="3314700" y="1028701"/>
            <a:ext cx="7904448" cy="5216524"/>
            <a:chOff x="2635970" y="1028701"/>
            <a:chExt cx="7904448" cy="5216524"/>
          </a:xfrm>
        </p:grpSpPr>
        <p:cxnSp>
          <p:nvCxnSpPr>
            <p:cNvPr id="9" name="Straight Connector 8"/>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23652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316A621-F18F-41DF-8D8D-A0BF483BE2E3}" type="datetime1">
              <a:rPr lang="en-CA" smtClean="0"/>
              <a:t>2022-09-22</a:t>
            </a:fld>
            <a:endParaRPr lang="en-CA" dirty="0"/>
          </a:p>
        </p:txBody>
      </p:sp>
      <p:sp>
        <p:nvSpPr>
          <p:cNvPr id="8" name="Footer Placeholder 7"/>
          <p:cNvSpPr>
            <a:spLocks noGrp="1"/>
          </p:cNvSpPr>
          <p:nvPr>
            <p:ph type="ftr" sz="quarter" idx="11"/>
          </p:nvPr>
        </p:nvSpPr>
        <p:spPr/>
        <p:txBody>
          <a:bodyPr/>
          <a:lstStyle/>
          <a:p>
            <a:r>
              <a:rPr lang="en-CA" dirty="0"/>
              <a:t>v20181217</a:t>
            </a:r>
          </a:p>
        </p:txBody>
      </p:sp>
      <p:sp>
        <p:nvSpPr>
          <p:cNvPr id="9" name="Slide Number Placeholder 8"/>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959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3069E1F-9AB9-4A85-AE31-7140C7E184CF}" type="datetime1">
              <a:rPr lang="en-CA" smtClean="0"/>
              <a:t>2022-09-22</a:t>
            </a:fld>
            <a:endParaRPr lang="en-CA" dirty="0"/>
          </a:p>
        </p:txBody>
      </p:sp>
      <p:sp>
        <p:nvSpPr>
          <p:cNvPr id="4" name="Footer Placeholder 3"/>
          <p:cNvSpPr>
            <a:spLocks noGrp="1"/>
          </p:cNvSpPr>
          <p:nvPr>
            <p:ph type="ftr" sz="quarter" idx="11"/>
          </p:nvPr>
        </p:nvSpPr>
        <p:spPr/>
        <p:txBody>
          <a:bodyPr/>
          <a:lstStyle/>
          <a:p>
            <a:r>
              <a:rPr lang="en-CA" dirty="0"/>
              <a:t>v20181217</a:t>
            </a:r>
          </a:p>
        </p:txBody>
      </p:sp>
      <p:sp>
        <p:nvSpPr>
          <p:cNvPr id="5" name="Slide Number Placeholder 4"/>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29920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8D686-88FF-4422-B602-56E61F657EE4}" type="datetime1">
              <a:rPr lang="en-CA" smtClean="0"/>
              <a:t>2022-09-22</a:t>
            </a:fld>
            <a:endParaRPr lang="en-CA" dirty="0"/>
          </a:p>
        </p:txBody>
      </p:sp>
      <p:sp>
        <p:nvSpPr>
          <p:cNvPr id="3" name="Footer Placeholder 2"/>
          <p:cNvSpPr>
            <a:spLocks noGrp="1"/>
          </p:cNvSpPr>
          <p:nvPr>
            <p:ph type="ftr" sz="quarter" idx="11"/>
          </p:nvPr>
        </p:nvSpPr>
        <p:spPr/>
        <p:txBody>
          <a:bodyPr/>
          <a:lstStyle/>
          <a:p>
            <a:r>
              <a:rPr lang="en-CA" dirty="0"/>
              <a:t>v20181217</a:t>
            </a:r>
          </a:p>
        </p:txBody>
      </p:sp>
      <p:sp>
        <p:nvSpPr>
          <p:cNvPr id="4" name="Slide Number Placeholder 3"/>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16110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9E0-4286-4773-A8BB-A6F4649EE634}"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8165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00069-AB15-4488-BE7B-A5CD6AF31F51}" type="datetime1">
              <a:rPr lang="en-CA" smtClean="0"/>
              <a:t>2022-09-22</a:t>
            </a:fld>
            <a:endParaRPr lang="en-CA" dirty="0"/>
          </a:p>
        </p:txBody>
      </p:sp>
      <p:sp>
        <p:nvSpPr>
          <p:cNvPr id="6" name="Footer Placeholder 5"/>
          <p:cNvSpPr>
            <a:spLocks noGrp="1"/>
          </p:cNvSpPr>
          <p:nvPr>
            <p:ph type="ftr" sz="quarter" idx="11"/>
          </p:nvPr>
        </p:nvSpPr>
        <p:spPr/>
        <p:txBody>
          <a:bodyPr/>
          <a:lstStyle/>
          <a:p>
            <a:r>
              <a:rPr lang="en-CA" dirty="0"/>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dirty="0"/>
          </a:p>
        </p:txBody>
      </p:sp>
    </p:spTree>
    <p:extLst>
      <p:ext uri="{BB962C8B-B14F-4D97-AF65-F5344CB8AC3E}">
        <p14:creationId xmlns:p14="http://schemas.microsoft.com/office/powerpoint/2010/main" val="32026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1D1E0-6091-4420-9D4C-A835AB6B2F48}" type="datetime1">
              <a:rPr lang="en-CA" smtClean="0"/>
              <a:t>2022-09-22</a:t>
            </a:fld>
            <a:endParaRPr lang="en-CA"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dirty="0"/>
              <a:t>v20181217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2E063-6E88-4DD1-9791-6DD772F36931}" type="slidenum">
              <a:rPr lang="en-CA" smtClean="0"/>
              <a:t>‹#›</a:t>
            </a:fld>
            <a:endParaRPr lang="en-CA" dirty="0"/>
          </a:p>
        </p:txBody>
      </p:sp>
    </p:spTree>
    <p:extLst>
      <p:ext uri="{BB962C8B-B14F-4D97-AF65-F5344CB8AC3E}">
        <p14:creationId xmlns:p14="http://schemas.microsoft.com/office/powerpoint/2010/main" val="214768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78.xml"/><Relationship Id="rId7" Type="http://schemas.openxmlformats.org/officeDocument/2006/relationships/slideLayout" Target="../slideLayouts/slideLayout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tags" Target="../tags/tag79.xml"/></Relationships>
</file>

<file path=ppt/slides/_rels/slide11.xml.rels><?xml version="1.0" encoding="UTF-8" standalone="yes"?>
<Relationships xmlns="http://schemas.openxmlformats.org/package/2006/relationships"><Relationship Id="rId8" Type="http://schemas.openxmlformats.org/officeDocument/2006/relationships/tags" Target="../tags/tag89.xml"/><Relationship Id="rId13" Type="http://schemas.openxmlformats.org/officeDocument/2006/relationships/image" Target="../media/image4.svg"/><Relationship Id="rId3" Type="http://schemas.openxmlformats.org/officeDocument/2006/relationships/tags" Target="../tags/tag84.xml"/><Relationship Id="rId7" Type="http://schemas.openxmlformats.org/officeDocument/2006/relationships/tags" Target="../tags/tag88.xml"/><Relationship Id="rId12" Type="http://schemas.openxmlformats.org/officeDocument/2006/relationships/image" Target="../media/image3.png"/><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1.png"/><Relationship Id="rId5" Type="http://schemas.openxmlformats.org/officeDocument/2006/relationships/tags" Target="../tags/tag86.xml"/><Relationship Id="rId15" Type="http://schemas.openxmlformats.org/officeDocument/2006/relationships/image" Target="../media/image6.svg"/><Relationship Id="rId10" Type="http://schemas.openxmlformats.org/officeDocument/2006/relationships/notesSlide" Target="../notesSlides/notesSlide8.xml"/><Relationship Id="rId4" Type="http://schemas.openxmlformats.org/officeDocument/2006/relationships/tags" Target="../tags/tag85.xml"/><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12.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12" Type="http://schemas.openxmlformats.org/officeDocument/2006/relationships/image" Target="../media/image23.pn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notesSlide" Target="../notesSlides/notesSlide9.xml"/><Relationship Id="rId5" Type="http://schemas.openxmlformats.org/officeDocument/2006/relationships/tags" Target="../tags/tag94.xml"/><Relationship Id="rId10" Type="http://schemas.openxmlformats.org/officeDocument/2006/relationships/slideLayout" Target="../slideLayouts/slideLayout2.xml"/><Relationship Id="rId4" Type="http://schemas.openxmlformats.org/officeDocument/2006/relationships/tags" Target="../tags/tag93.xml"/><Relationship Id="rId9" Type="http://schemas.openxmlformats.org/officeDocument/2006/relationships/tags" Target="../tags/tag98.xml"/></Relationships>
</file>

<file path=ppt/slides/_rels/slide13.xml.rels><?xml version="1.0" encoding="UTF-8" standalone="yes"?>
<Relationships xmlns="http://schemas.openxmlformats.org/package/2006/relationships"><Relationship Id="rId3" Type="http://schemas.openxmlformats.org/officeDocument/2006/relationships/tags" Target="../tags/tag101.xml"/><Relationship Id="rId7" Type="http://schemas.openxmlformats.org/officeDocument/2006/relationships/image" Target="../media/image24.jpe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s>
</file>

<file path=ppt/slides/_rels/slide14.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slideLayout" Target="../slideLayouts/slideLayout6.xml"/><Relationship Id="rId5" Type="http://schemas.openxmlformats.org/officeDocument/2006/relationships/tags" Target="../tags/tag108.xml"/><Relationship Id="rId4" Type="http://schemas.openxmlformats.org/officeDocument/2006/relationships/tags" Target="../tags/tag107.xml"/></Relationships>
</file>

<file path=ppt/slides/_rels/slide15.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2.png"/><Relationship Id="rId5" Type="http://schemas.openxmlformats.org/officeDocument/2006/relationships/notesSlide" Target="../notesSlides/notesSlide10.xml"/><Relationship Id="rId4"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6.xml"/><Relationship Id="rId7" Type="http://schemas.openxmlformats.org/officeDocument/2006/relationships/notesSlide" Target="../notesSlides/notesSlide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s>
</file>

<file path=ppt/slides/_rels/slide3.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image" Target="../media/image4.svg"/><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image" Target="../media/image3.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image" Target="../media/image1.png"/><Relationship Id="rId5" Type="http://schemas.openxmlformats.org/officeDocument/2006/relationships/tags" Target="../tags/tag13.xml"/><Relationship Id="rId15" Type="http://schemas.openxmlformats.org/officeDocument/2006/relationships/image" Target="../media/image6.svg"/><Relationship Id="rId10" Type="http://schemas.openxmlformats.org/officeDocument/2006/relationships/notesSlide" Target="../notesSlides/notesSlide3.xml"/><Relationship Id="rId4" Type="http://schemas.openxmlformats.org/officeDocument/2006/relationships/tags" Target="../tags/tag12.xml"/><Relationship Id="rId9" Type="http://schemas.openxmlformats.org/officeDocument/2006/relationships/slideLayout" Target="../slideLayouts/slideLayout2.xml"/><Relationship Id="rId1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image" Target="../media/image7.png"/><Relationship Id="rId18" Type="http://schemas.openxmlformats.org/officeDocument/2006/relationships/image" Target="../media/image12.svg"/><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image" Target="../media/image1.png"/><Relationship Id="rId17" Type="http://schemas.openxmlformats.org/officeDocument/2006/relationships/image" Target="../media/image11.png"/><Relationship Id="rId2" Type="http://schemas.openxmlformats.org/officeDocument/2006/relationships/tags" Target="../tags/tag18.xml"/><Relationship Id="rId16" Type="http://schemas.openxmlformats.org/officeDocument/2006/relationships/image" Target="../media/image10.sv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notesSlide" Target="../notesSlides/notesSlide4.xml"/><Relationship Id="rId5" Type="http://schemas.openxmlformats.org/officeDocument/2006/relationships/tags" Target="../tags/tag21.xml"/><Relationship Id="rId15" Type="http://schemas.openxmlformats.org/officeDocument/2006/relationships/image" Target="../media/image9.png"/><Relationship Id="rId10" Type="http://schemas.openxmlformats.org/officeDocument/2006/relationships/slideLayout" Target="../slideLayouts/slideLayout2.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slideLayout" Target="../slideLayouts/slideLayout2.xml"/><Relationship Id="rId18" Type="http://schemas.openxmlformats.org/officeDocument/2006/relationships/image" Target="../media/image15.png"/><Relationship Id="rId3" Type="http://schemas.openxmlformats.org/officeDocument/2006/relationships/tags" Target="../tags/tag28.xml"/><Relationship Id="rId21" Type="http://schemas.openxmlformats.org/officeDocument/2006/relationships/image" Target="../media/image18.sv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image" Target="../media/image14.svg"/><Relationship Id="rId2" Type="http://schemas.openxmlformats.org/officeDocument/2006/relationships/tags" Target="../tags/tag27.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5" Type="http://schemas.openxmlformats.org/officeDocument/2006/relationships/tags" Target="../tags/tag30.xml"/><Relationship Id="rId15" Type="http://schemas.openxmlformats.org/officeDocument/2006/relationships/image" Target="../media/image1.png"/><Relationship Id="rId10" Type="http://schemas.openxmlformats.org/officeDocument/2006/relationships/tags" Target="../tags/tag35.xml"/><Relationship Id="rId19" Type="http://schemas.openxmlformats.org/officeDocument/2006/relationships/image" Target="../media/image16.sv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tags" Target="../tags/tag45.xml"/><Relationship Id="rId3" Type="http://schemas.openxmlformats.org/officeDocument/2006/relationships/tags" Target="../tags/tag40.xml"/><Relationship Id="rId7" Type="http://schemas.openxmlformats.org/officeDocument/2006/relationships/tags" Target="../tags/tag44.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tags" Target="../tags/tag43.xml"/><Relationship Id="rId5" Type="http://schemas.openxmlformats.org/officeDocument/2006/relationships/tags" Target="../tags/tag42.xml"/><Relationship Id="rId10" Type="http://schemas.openxmlformats.org/officeDocument/2006/relationships/slideLayout" Target="../slideLayouts/slideLayout9.xml"/><Relationship Id="rId4" Type="http://schemas.openxmlformats.org/officeDocument/2006/relationships/tags" Target="../tags/tag41.xml"/><Relationship Id="rId9" Type="http://schemas.openxmlformats.org/officeDocument/2006/relationships/tags" Target="../tags/tag46.xml"/></Relationships>
</file>

<file path=ppt/slides/_rels/slide7.xml.rels><?xml version="1.0" encoding="UTF-8" standalone="yes"?>
<Relationships xmlns="http://schemas.openxmlformats.org/package/2006/relationships"><Relationship Id="rId8" Type="http://schemas.openxmlformats.org/officeDocument/2006/relationships/tags" Target="../tags/tag54.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9.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slideLayout" Target="../slideLayouts/slideLayout6.xml"/><Relationship Id="rId5" Type="http://schemas.openxmlformats.org/officeDocument/2006/relationships/tags" Target="../tags/tag51.xml"/><Relationship Id="rId10" Type="http://schemas.openxmlformats.org/officeDocument/2006/relationships/tags" Target="../tags/tag56.xml"/><Relationship Id="rId4" Type="http://schemas.openxmlformats.org/officeDocument/2006/relationships/tags" Target="../tags/tag50.xml"/><Relationship Id="rId9" Type="http://schemas.openxmlformats.org/officeDocument/2006/relationships/tags" Target="../tags/tag55.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20.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notesSlide" Target="../notesSlides/notesSlide6.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slideLayout" Target="../slideLayouts/slideLayout2.xml"/><Relationship Id="rId5" Type="http://schemas.openxmlformats.org/officeDocument/2006/relationships/tags" Target="../tags/tag61.xml"/><Relationship Id="rId10" Type="http://schemas.openxmlformats.org/officeDocument/2006/relationships/tags" Target="../tags/tag66.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media/image21.svg"/></Relationships>
</file>

<file path=ppt/slides/_rels/slide9.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9.xml"/><Relationship Id="rId7" Type="http://schemas.openxmlformats.org/officeDocument/2006/relationships/video" Target="https://www.youtube.com/embed/AVE3OsR5W-0?feature=oembed" TargetMode="External"/><Relationship Id="rId12" Type="http://schemas.openxmlformats.org/officeDocument/2006/relationships/image" Target="../media/image22.jpe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slideLayout" Target="../slideLayouts/slideLayout6.xml"/><Relationship Id="rId5" Type="http://schemas.openxmlformats.org/officeDocument/2006/relationships/tags" Target="../tags/tag71.xml"/><Relationship Id="rId10" Type="http://schemas.openxmlformats.org/officeDocument/2006/relationships/tags" Target="../tags/tag75.xml"/><Relationship Id="rId4" Type="http://schemas.openxmlformats.org/officeDocument/2006/relationships/tags" Target="../tags/tag70.xml"/><Relationship Id="rId9" Type="http://schemas.openxmlformats.org/officeDocument/2006/relationships/tags" Target="../tags/tag7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rque de l'Elections Ontario"/>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itle 1"/>
          <p:cNvSpPr>
            <a:spLocks noGrp="1"/>
          </p:cNvSpPr>
          <p:nvPr>
            <p:ph type="ctrTitle"/>
            <p:custDataLst>
              <p:tags r:id="rId2"/>
            </p:custDataLst>
          </p:nvPr>
        </p:nvSpPr>
        <p:spPr>
          <a:xfrm>
            <a:off x="3792076" y="2231945"/>
            <a:ext cx="8199394" cy="2387600"/>
          </a:xfrm>
        </p:spPr>
        <p:txBody>
          <a:bodyPr/>
          <a:lstStyle/>
          <a:p>
            <a:pPr algn="l"/>
            <a:r>
              <a:rPr lang="fr-CA" dirty="0">
                <a:latin typeface="Gotham Rounded Bold"/>
              </a:rPr>
              <a:t>Les responsabilités du gouvernement</a:t>
            </a:r>
          </a:p>
        </p:txBody>
      </p:sp>
      <p:cxnSp>
        <p:nvCxnSpPr>
          <p:cNvPr id="7" name="Straight Connector 6">
            <a:extLst>
              <a:ext uri="{C183D7F6-B498-43B3-948B-1728B52AA6E4}">
                <adec:decorative xmlns:adec="http://schemas.microsoft.com/office/drawing/2017/decorative" val="1"/>
              </a:ext>
            </a:extLst>
          </p:cNvPr>
          <p:cNvCxnSpPr/>
          <p:nvPr>
            <p:custDataLst>
              <p:tags r:id="rId3"/>
            </p:custDataLst>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Freeform: Shape 15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4" name="Freeform: Shape 15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6" name="Freeform: Shape 15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8AF34B72-C9E1-CD89-68C1-4C53EC153E3C}"/>
              </a:ext>
            </a:extLst>
          </p:cNvPr>
          <p:cNvSpPr>
            <a:spLocks noGrp="1"/>
          </p:cNvSpPr>
          <p:nvPr>
            <p:ph type="title"/>
          </p:nvPr>
        </p:nvSpPr>
        <p:spPr>
          <a:xfrm>
            <a:off x="2403694" y="120840"/>
            <a:ext cx="3157384" cy="498100"/>
          </a:xfrm>
        </p:spPr>
        <p:txBody>
          <a:bodyPr>
            <a:normAutofit/>
          </a:bodyPr>
          <a:lstStyle/>
          <a:p>
            <a:r>
              <a:rPr lang="fr-CA" sz="600" b="1" dirty="0">
                <a:solidFill>
                  <a:schemeClr val="bg1"/>
                </a:solidFill>
                <a:latin typeface="Gotham Rounded Book"/>
              </a:rPr>
              <a:t>Responsabilités partagées entre les différents paliers de gouvernement</a:t>
            </a:r>
          </a:p>
        </p:txBody>
      </p:sp>
      <p:sp>
        <p:nvSpPr>
          <p:cNvPr id="7" name="TextBox 6">
            <a:extLst>
              <a:ext uri="{FF2B5EF4-FFF2-40B4-BE49-F238E27FC236}">
                <a16:creationId xmlns:a16="http://schemas.microsoft.com/office/drawing/2014/main" id="{E621D0CF-1A2A-4CAE-D35A-1F8617A1B891}"/>
              </a:ext>
            </a:extLst>
          </p:cNvPr>
          <p:cNvSpPr txBox="1"/>
          <p:nvPr>
            <p:custDataLst>
              <p:tags r:id="rId4"/>
            </p:custDataLst>
          </p:nvPr>
        </p:nvSpPr>
        <p:spPr>
          <a:xfrm>
            <a:off x="7309348" y="120840"/>
            <a:ext cx="18159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dirty="0">
                <a:latin typeface="Gotham Rounded Book"/>
              </a:rPr>
              <a:t>Transport Communications Immigration </a:t>
            </a:r>
          </a:p>
        </p:txBody>
      </p:sp>
      <p:sp>
        <p:nvSpPr>
          <p:cNvPr id="8" name="TextBox 7">
            <a:extLst>
              <a:ext uri="{FF2B5EF4-FFF2-40B4-BE49-F238E27FC236}">
                <a16:creationId xmlns:a16="http://schemas.microsoft.com/office/drawing/2014/main" id="{39E3DB0F-9723-BE82-B0FC-BD5962BFF28E}"/>
              </a:ext>
            </a:extLst>
          </p:cNvPr>
          <p:cNvSpPr txBox="1"/>
          <p:nvPr>
            <p:custDataLst>
              <p:tags r:id="rId5"/>
            </p:custDataLst>
          </p:nvPr>
        </p:nvSpPr>
        <p:spPr>
          <a:xfrm>
            <a:off x="9125294" y="139415"/>
            <a:ext cx="22451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sz="1600" dirty="0">
                <a:latin typeface="Gotham Rounded Book"/>
              </a:rPr>
              <a:t>Droits de la personne</a:t>
            </a:r>
          </a:p>
          <a:p>
            <a:pPr algn="ctr"/>
            <a:r>
              <a:rPr lang="fr-CA" sz="1600" dirty="0">
                <a:latin typeface="Gotham Rounded Book"/>
                <a:cs typeface="Calibri"/>
              </a:rPr>
              <a:t>Mariage/Divorce</a:t>
            </a:r>
          </a:p>
          <a:p>
            <a:pPr algn="ctr"/>
            <a:r>
              <a:rPr lang="fr-CA" sz="1600" dirty="0">
                <a:latin typeface="Gotham Rounded Book"/>
                <a:cs typeface="Calibri"/>
              </a:rPr>
              <a:t>Lois</a:t>
            </a:r>
          </a:p>
        </p:txBody>
      </p:sp>
      <p:sp>
        <p:nvSpPr>
          <p:cNvPr id="5" name="Content Placeholder 4">
            <a:extLst>
              <a:ext uri="{FF2B5EF4-FFF2-40B4-BE49-F238E27FC236}">
                <a16:creationId xmlns:a16="http://schemas.microsoft.com/office/drawing/2014/main" id="{C15302A5-BB95-929C-3465-069725709ACF}"/>
              </a:ext>
            </a:extLst>
          </p:cNvPr>
          <p:cNvSpPr>
            <a:spLocks noGrp="1"/>
          </p:cNvSpPr>
          <p:nvPr>
            <p:ph idx="1"/>
            <p:custDataLst>
              <p:tags r:id="rId6"/>
            </p:custDataLst>
          </p:nvPr>
        </p:nvSpPr>
        <p:spPr>
          <a:xfrm>
            <a:off x="1461339" y="2190691"/>
            <a:ext cx="8448898" cy="4168257"/>
          </a:xfrm>
        </p:spPr>
        <p:txBody>
          <a:bodyPr vert="horz" lIns="91440" tIns="45720" rIns="91440" bIns="45720" rtlCol="0" anchor="t">
            <a:normAutofit fontScale="77500" lnSpcReduction="20000"/>
          </a:bodyPr>
          <a:lstStyle/>
          <a:p>
            <a:pPr>
              <a:buNone/>
            </a:pPr>
            <a:r>
              <a:rPr lang="fr-CA" sz="2200" b="1" dirty="0">
                <a:latin typeface="Gotham Rounded Book"/>
              </a:rPr>
              <a:t>Responsabilités partagées entre les différents paliers de gouvernement</a:t>
            </a:r>
          </a:p>
          <a:p>
            <a:pPr>
              <a:buNone/>
            </a:pPr>
            <a:r>
              <a:rPr lang="fr-CA" sz="1600" dirty="0">
                <a:latin typeface="Gotham Rounded Book"/>
              </a:rPr>
              <a:t>Les responsabilités des différents paliers sont énoncées dans la </a:t>
            </a:r>
            <a:r>
              <a:rPr lang="fr-CA" sz="1600" b="1" dirty="0">
                <a:latin typeface="Gotham Rounded Book"/>
              </a:rPr>
              <a:t>Constitution du Canada</a:t>
            </a:r>
            <a:r>
              <a:rPr lang="fr-CA" sz="1600" dirty="0">
                <a:latin typeface="Gotham Rounded Book"/>
              </a:rPr>
              <a:t>. </a:t>
            </a:r>
          </a:p>
          <a:p>
            <a:pPr>
              <a:lnSpc>
                <a:spcPct val="170000"/>
              </a:lnSpc>
            </a:pPr>
            <a:r>
              <a:rPr lang="fr-CA" sz="1600" dirty="0">
                <a:latin typeface="Gotham Rounded Book"/>
              </a:rPr>
              <a:t>Le gouvernement fédéral détient des pouvoirs dans les domaines qui concernent l’ensemble de la population canadienne et intervient sur les questions dépassant les frontières provinciales ou nationales. </a:t>
            </a:r>
          </a:p>
          <a:p>
            <a:pPr>
              <a:lnSpc>
                <a:spcPct val="170000"/>
              </a:lnSpc>
            </a:pPr>
            <a:r>
              <a:rPr lang="fr-CA" sz="1600" dirty="0">
                <a:latin typeface="Gotham Rounded Book"/>
              </a:rPr>
              <a:t>Les gouvernements provinciaux et territoriaux sont responsables des questions d’intérêt régional. </a:t>
            </a:r>
          </a:p>
          <a:p>
            <a:pPr>
              <a:lnSpc>
                <a:spcPct val="170000"/>
              </a:lnSpc>
            </a:pPr>
            <a:r>
              <a:rPr lang="fr-CA" sz="1600" dirty="0">
                <a:latin typeface="Gotham Rounded Book"/>
              </a:rPr>
              <a:t>Les administrations municipales détiennent uniquement les pouvoirs conférés par l’Assemblée législative provinciale. </a:t>
            </a:r>
          </a:p>
          <a:p>
            <a:pPr marL="0" indent="0">
              <a:lnSpc>
                <a:spcPct val="170000"/>
              </a:lnSpc>
              <a:buNone/>
            </a:pPr>
            <a:r>
              <a:rPr lang="fr-CA" sz="1600" i="1" dirty="0">
                <a:latin typeface="Gotham Rounded Book"/>
              </a:rPr>
              <a:t>Certains domaines de responsabilité relèvent de plusieurs paliers de gouvernement. À titre d’exemple, il incombe au gouvernement fédéral de contrôler la circulation des biens et des personnes par-delà les frontières provinciales ou nationales en avion, en train et en voiture, tandis que les provinces ont la responsabilité des routes provinciales, de l’immatriculation des véhicules et de la délivrance des permis de conduire.</a:t>
            </a:r>
          </a:p>
          <a:p>
            <a:pPr marL="0" indent="0">
              <a:spcAft>
                <a:spcPts val="600"/>
              </a:spcAft>
              <a:buNone/>
            </a:pPr>
            <a:endParaRPr lang="en-US" sz="1600" dirty="0"/>
          </a:p>
        </p:txBody>
      </p:sp>
    </p:spTree>
    <p:extLst>
      <p:ext uri="{BB962C8B-B14F-4D97-AF65-F5344CB8AC3E}">
        <p14:creationId xmlns:p14="http://schemas.microsoft.com/office/powerpoint/2010/main" val="41118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0080" y="329184"/>
            <a:ext cx="6894576" cy="1783080"/>
          </a:xfrm>
        </p:spPr>
        <p:txBody>
          <a:bodyPr anchor="b">
            <a:normAutofit/>
          </a:bodyPr>
          <a:lstStyle/>
          <a:p>
            <a:r>
              <a:rPr lang="fr-CA" sz="5400" dirty="0">
                <a:latin typeface="Gotham Rounded Bold"/>
              </a:rPr>
              <a:t>Pause réflexion</a:t>
            </a:r>
          </a:p>
        </p:txBody>
      </p:sp>
      <p:sp>
        <p:nvSpPr>
          <p:cNvPr id="3" name="Content Placeholder 2"/>
          <p:cNvSpPr>
            <a:spLocks noGrp="1"/>
          </p:cNvSpPr>
          <p:nvPr>
            <p:ph idx="1"/>
            <p:custDataLst>
              <p:tags r:id="rId2"/>
            </p:custDataLst>
          </p:nvPr>
        </p:nvSpPr>
        <p:spPr>
          <a:xfrm>
            <a:off x="640080" y="2706624"/>
            <a:ext cx="6894576" cy="3483864"/>
          </a:xfrm>
        </p:spPr>
        <p:txBody>
          <a:bodyPr vert="horz" lIns="91440" tIns="45720" rIns="91440" bIns="45720" rtlCol="0" anchor="t">
            <a:normAutofit fontScale="92500" lnSpcReduction="10000"/>
          </a:bodyPr>
          <a:lstStyle/>
          <a:p>
            <a:pPr marL="0" indent="0">
              <a:lnSpc>
                <a:spcPct val="100000"/>
              </a:lnSpc>
              <a:buNone/>
            </a:pPr>
            <a:r>
              <a:rPr lang="fr-CA" sz="2400" dirty="0">
                <a:latin typeface="Gotham Rounded Book"/>
              </a:rPr>
              <a:t>À ce stade, tes idées ont-elles changé grâce à ce que tu as appris dans cette leçon? </a:t>
            </a:r>
          </a:p>
          <a:p>
            <a:pPr lvl="1">
              <a:lnSpc>
                <a:spcPct val="100000"/>
              </a:lnSpc>
            </a:pPr>
            <a:r>
              <a:rPr lang="fr-CA" sz="2000" dirty="0">
                <a:latin typeface="Gotham Rounded Book"/>
              </a:rPr>
              <a:t>Indique ce que tu penses à propos de la question dans la deuxième partie de ton organisateur d’idées.</a:t>
            </a:r>
          </a:p>
          <a:p>
            <a:pPr lvl="1">
              <a:lnSpc>
                <a:spcPct val="100000"/>
              </a:lnSpc>
            </a:pPr>
            <a:r>
              <a:rPr lang="fr-CA" sz="2000" dirty="0">
                <a:latin typeface="Gotham Rounded Book"/>
              </a:rPr>
              <a:t>Commence tes phrases par :</a:t>
            </a:r>
          </a:p>
          <a:p>
            <a:pPr lvl="2">
              <a:lnSpc>
                <a:spcPct val="100000"/>
              </a:lnSpc>
            </a:pPr>
            <a:r>
              <a:rPr lang="fr-CA" sz="1600" dirty="0">
                <a:latin typeface="Gotham Rounded Book"/>
              </a:rPr>
              <a:t> « Je pense maintenant que… » </a:t>
            </a:r>
          </a:p>
          <a:p>
            <a:pPr lvl="2">
              <a:lnSpc>
                <a:spcPct val="100000"/>
              </a:lnSpc>
            </a:pPr>
            <a:r>
              <a:rPr lang="fr-CA" sz="1600" dirty="0">
                <a:latin typeface="Gotham Rounded Book"/>
              </a:rPr>
              <a:t>« Voici ce que je pense… » </a:t>
            </a:r>
          </a:p>
          <a:p>
            <a:pPr lvl="2">
              <a:lnSpc>
                <a:spcPct val="100000"/>
              </a:lnSpc>
            </a:pPr>
            <a:r>
              <a:rPr lang="fr-CA" sz="1600" dirty="0">
                <a:latin typeface="Gotham Rounded Book"/>
              </a:rPr>
              <a:t>« J’avais l’impression que… et il semblerait que je sois sur la bonne voie, car… » </a:t>
            </a:r>
          </a:p>
          <a:p>
            <a:pPr lvl="2">
              <a:lnSpc>
                <a:spcPct val="100000"/>
              </a:lnSpc>
            </a:pPr>
            <a:r>
              <a:rPr lang="fr-CA" sz="1600" dirty="0">
                <a:latin typeface="Gotham Rounded Book"/>
              </a:rPr>
              <a:t>« Ce que je pense maintenant est très différent de ce que je pensais avant parce que… » </a:t>
            </a:r>
          </a:p>
          <a:p>
            <a:pPr marL="0" indent="0">
              <a:lnSpc>
                <a:spcPct val="100000"/>
              </a:lnSpc>
              <a:buNone/>
            </a:pPr>
            <a:endParaRPr lang="en-US" sz="2400" dirty="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11</a:t>
            </a:fld>
            <a:endParaRPr lang="en-CA" dirty="0"/>
          </a:p>
        </p:txBody>
      </p:sp>
      <p:sp>
        <p:nvSpPr>
          <p:cNvPr id="9" name="Content Placeholder 2">
            <a:extLst>
              <a:ext uri="{C183D7F6-B498-43B3-948B-1728B52AA6E4}">
                <adec:decorative xmlns:adec="http://schemas.microsoft.com/office/drawing/2017/decorative" val="1"/>
              </a:ext>
            </a:extLst>
          </p:cNvPr>
          <p:cNvSpPr txBox="1">
            <a:spLocks/>
          </p:cNvSpPr>
          <p:nvPr>
            <p:custDataLst>
              <p:tags r:id="rId4"/>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custDataLst>
              <p:tags r:id="rId5"/>
            </p:custDataLst>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5" name="Graphic 6">
            <a:extLst>
              <a:ext uri="{FF2B5EF4-FFF2-40B4-BE49-F238E27FC236}">
                <a16:creationId xmlns:a16="http://schemas.microsoft.com/office/drawing/2014/main" id="{3CA1F01A-C887-3BFF-2E41-07C4735E2F13}"/>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7426569" y="636953"/>
            <a:ext cx="2321169" cy="2340707"/>
          </a:xfrm>
          <a:prstGeom prst="rect">
            <a:avLst/>
          </a:prstGeom>
        </p:spPr>
      </p:pic>
      <p:pic>
        <p:nvPicPr>
          <p:cNvPr id="7" name="Graphic 14">
            <a:extLst>
              <a:ext uri="{FF2B5EF4-FFF2-40B4-BE49-F238E27FC236}">
                <a16:creationId xmlns:a16="http://schemas.microsoft.com/office/drawing/2014/main" id="{76432301-4866-96A3-269E-914F67BBA4A2}"/>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4">
            <a:extLst>
              <a:ext uri="{96DAC541-7B7A-43D3-8B79-37D633B846F1}">
                <asvg:svgBlip xmlns:asvg="http://schemas.microsoft.com/office/drawing/2016/SVG/main" r:embed="rId15"/>
              </a:ext>
            </a:extLst>
          </a:blip>
          <a:stretch>
            <a:fillRect/>
          </a:stretch>
        </p:blipFill>
        <p:spPr>
          <a:xfrm>
            <a:off x="8813800" y="1506416"/>
            <a:ext cx="2272321" cy="2301629"/>
          </a:xfrm>
          <a:prstGeom prst="rect">
            <a:avLst/>
          </a:prstGeom>
        </p:spPr>
      </p:pic>
    </p:spTree>
    <p:extLst>
      <p:ext uri="{BB962C8B-B14F-4D97-AF65-F5344CB8AC3E}">
        <p14:creationId xmlns:p14="http://schemas.microsoft.com/office/powerpoint/2010/main" val="27912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a:extLst>
              <a:ext uri="{C183D7F6-B498-43B3-948B-1728B52AA6E4}">
                <adec:decorative xmlns:adec="http://schemas.microsoft.com/office/drawing/2017/decorative" val="0"/>
              </a:ext>
            </a:extLst>
          </p:cNvPr>
          <p:cNvSpPr>
            <a:spLocks noGrp="1"/>
          </p:cNvSpPr>
          <p:nvPr>
            <p:ph type="title"/>
            <p:custDataLst>
              <p:tags r:id="rId4"/>
            </p:custDataLst>
          </p:nvPr>
        </p:nvSpPr>
        <p:spPr>
          <a:xfrm>
            <a:off x="767289" y="1487285"/>
            <a:ext cx="4220967" cy="1717091"/>
          </a:xfrm>
        </p:spPr>
        <p:txBody>
          <a:bodyPr vert="horz" lIns="91440" tIns="45720" rIns="91440" bIns="45720" rtlCol="0" anchor="b">
            <a:normAutofit/>
          </a:bodyPr>
          <a:lstStyle/>
          <a:p>
            <a:r>
              <a:rPr lang="fr-CA" sz="4800" dirty="0">
                <a:solidFill>
                  <a:schemeClr val="bg1"/>
                </a:solidFill>
                <a:latin typeface="Gotham Rounded Book"/>
                <a:cs typeface="Calibri Light"/>
              </a:rPr>
              <a:t>Activité</a:t>
            </a:r>
            <a:r>
              <a:rPr lang="fr-CA" sz="4800" dirty="0">
                <a:latin typeface="Gotham Rounded Book"/>
                <a:cs typeface="Calibri Light"/>
              </a:rPr>
              <a:t> - 2</a:t>
            </a: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5"/>
            </p:custDataLst>
          </p:nvPr>
        </p:nvSpPr>
        <p:spPr>
          <a:xfrm>
            <a:off x="767290" y="3428999"/>
            <a:ext cx="4075054" cy="2741213"/>
          </a:xfrm>
        </p:spPr>
        <p:txBody>
          <a:bodyPr vert="horz" lIns="91440" tIns="45720" rIns="91440" bIns="45720" rtlCol="0" anchor="t">
            <a:normAutofit/>
          </a:bodyPr>
          <a:lstStyle/>
          <a:p>
            <a:pPr marL="0" indent="0">
              <a:buNone/>
            </a:pPr>
            <a:r>
              <a:rPr lang="fr-CA" sz="2000" dirty="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6"/>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12</a:t>
            </a:fld>
            <a:endParaRPr lang="en-US" dirty="0">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custDataLst>
              <p:tags r:id="rId7"/>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pic>
        <p:nvPicPr>
          <p:cNvPr id="4" name="Picture 4">
            <a:extLst>
              <a:ext uri="{FF2B5EF4-FFF2-40B4-BE49-F238E27FC236}">
                <a16:creationId xmlns:a16="http://schemas.microsoft.com/office/drawing/2014/main" id="{1C2BD3CF-3826-7998-5815-1561D0523687}"/>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2"/>
          <a:stretch>
            <a:fillRect/>
          </a:stretch>
        </p:blipFill>
        <p:spPr>
          <a:xfrm>
            <a:off x="4741040" y="2380"/>
            <a:ext cx="7450845" cy="6856566"/>
          </a:xfrm>
          <a:prstGeom prst="rect">
            <a:avLst/>
          </a:prstGeom>
        </p:spPr>
      </p:pic>
      <p:sp>
        <p:nvSpPr>
          <p:cNvPr id="12" name="Content Placeholder 5">
            <a:extLst>
              <a:ext uri="{FF2B5EF4-FFF2-40B4-BE49-F238E27FC236}">
                <a16:creationId xmlns:a16="http://schemas.microsoft.com/office/drawing/2014/main" id="{5B3C6A9A-E998-E091-6603-B4F9FF63740D}"/>
              </a:ext>
            </a:extLst>
          </p:cNvPr>
          <p:cNvSpPr txBox="1">
            <a:spLocks/>
          </p:cNvSpPr>
          <p:nvPr>
            <p:custDataLst>
              <p:tags r:id="rId9"/>
            </p:custDataLst>
          </p:nvPr>
        </p:nvSpPr>
        <p:spPr>
          <a:xfrm>
            <a:off x="218440" y="3368675"/>
            <a:ext cx="4476273" cy="197770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fr-CA" b="1" i="1" dirty="0">
                <a:solidFill>
                  <a:schemeClr val="bg1"/>
                </a:solidFill>
                <a:latin typeface="Gotham Rounded Book"/>
                <a:ea typeface="+mj-lt"/>
                <a:cs typeface="+mj-lt"/>
              </a:rPr>
              <a:t>En groupe, nommez les différentes responsabilités gouvernementales qui figurent sur l’image :</a:t>
            </a:r>
          </a:p>
          <a:p>
            <a:pPr lvl="2">
              <a:buFont typeface="Wingdings" panose="020B0604020202020204" pitchFamily="34" charset="0"/>
              <a:buChar char="ü"/>
            </a:pPr>
            <a:r>
              <a:rPr lang="fr-CA" i="1" dirty="0">
                <a:solidFill>
                  <a:schemeClr val="bg1"/>
                </a:solidFill>
                <a:latin typeface="Gotham Rounded Book"/>
                <a:ea typeface="+mj-lt"/>
                <a:cs typeface="+mj-lt"/>
              </a:rPr>
              <a:t>Palier municipal (ville, quartier)</a:t>
            </a:r>
          </a:p>
          <a:p>
            <a:pPr lvl="2">
              <a:buFont typeface="Wingdings" panose="020B0604020202020204" pitchFamily="34" charset="0"/>
              <a:buChar char="ü"/>
            </a:pPr>
            <a:r>
              <a:rPr lang="fr-CA" i="1" dirty="0">
                <a:solidFill>
                  <a:schemeClr val="bg1"/>
                </a:solidFill>
                <a:latin typeface="Gotham Rounded Book"/>
                <a:ea typeface="+mj-lt"/>
                <a:cs typeface="+mj-lt"/>
              </a:rPr>
              <a:t>Palier provincial (Ontario)</a:t>
            </a:r>
          </a:p>
          <a:p>
            <a:pPr lvl="2">
              <a:buFont typeface="Wingdings" panose="020B0604020202020204" pitchFamily="34" charset="0"/>
              <a:buChar char="ü"/>
            </a:pPr>
            <a:r>
              <a:rPr lang="fr-CA" i="1" dirty="0">
                <a:solidFill>
                  <a:schemeClr val="bg1"/>
                </a:solidFill>
                <a:latin typeface="Gotham Rounded Book"/>
                <a:cs typeface="Calibri Light" panose="020F0302020204030204"/>
              </a:rPr>
              <a:t>Palier fédéral (Canada)</a:t>
            </a:r>
          </a:p>
          <a:p>
            <a:pPr>
              <a:buFont typeface="Wingdings" panose="020B0604020202020204" pitchFamily="34" charset="0"/>
              <a:buChar char="ü"/>
            </a:pPr>
            <a:endParaRPr lang="en-US" i="1" dirty="0">
              <a:solidFill>
                <a:schemeClr val="bg1"/>
              </a:solidFill>
              <a:latin typeface="Gotham Rounded Book"/>
              <a:cs typeface="Calibri Light" panose="020F0302020204030204"/>
            </a:endParaRPr>
          </a:p>
        </p:txBody>
      </p:sp>
    </p:spTree>
    <p:extLst>
      <p:ext uri="{BB962C8B-B14F-4D97-AF65-F5344CB8AC3E}">
        <p14:creationId xmlns:p14="http://schemas.microsoft.com/office/powerpoint/2010/main" val="138002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46186E-DBC1-F317-AA58-4B2893A027AB}"/>
              </a:ext>
            </a:extLst>
          </p:cNvPr>
          <p:cNvSpPr>
            <a:spLocks noGrp="1"/>
          </p:cNvSpPr>
          <p:nvPr>
            <p:ph type="title"/>
            <p:custDataLst>
              <p:tags r:id="rId2"/>
            </p:custDataLst>
          </p:nvPr>
        </p:nvSpPr>
        <p:spPr>
          <a:xfrm>
            <a:off x="640080" y="325369"/>
            <a:ext cx="5013370" cy="1956841"/>
          </a:xfrm>
        </p:spPr>
        <p:txBody>
          <a:bodyPr vert="horz" lIns="91440" tIns="45720" rIns="91440" bIns="45720" rtlCol="0" anchor="b">
            <a:normAutofit/>
          </a:bodyPr>
          <a:lstStyle/>
          <a:p>
            <a:r>
              <a:rPr lang="fr-CA" sz="5400" dirty="0">
                <a:latin typeface="Gotham Rounded Book"/>
              </a:rPr>
              <a:t>CONCLUS TA RÉFLEXION</a:t>
            </a:r>
          </a:p>
        </p:txBody>
      </p:sp>
      <p:sp>
        <p:nvSpPr>
          <p:cNvPr id="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7E4BE098-11C9-213C-55A8-A70E196FFD4B}"/>
              </a:ext>
            </a:extLst>
          </p:cNvPr>
          <p:cNvSpPr txBox="1"/>
          <p:nvPr>
            <p:custDataLst>
              <p:tags r:id="rId4"/>
            </p:custDataLst>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Aft>
                <a:spcPts val="600"/>
              </a:spcAft>
              <a:buFont typeface="Arial"/>
              <a:buChar char="•"/>
            </a:pPr>
            <a:r>
              <a:rPr lang="fr-CA" sz="2200" dirty="0">
                <a:latin typeface="Gotham Rounded Book"/>
              </a:rPr>
              <a:t>Tu es maintenant en mesure de conclure le processus de réflexion dans ton organisateur d’idées. </a:t>
            </a:r>
          </a:p>
          <a:p>
            <a:pPr marL="800100" lvl="1" indent="-342900">
              <a:lnSpc>
                <a:spcPct val="90000"/>
              </a:lnSpc>
              <a:spcAft>
                <a:spcPts val="600"/>
              </a:spcAft>
              <a:buFont typeface="Wingdings"/>
              <a:buChar char="ü"/>
            </a:pPr>
            <a:r>
              <a:rPr lang="fr-CA" sz="2200" dirty="0">
                <a:latin typeface="Gotham Rounded Book"/>
              </a:rPr>
              <a:t>Complète la dernière partie « Finalement, je pense que… » pour illustrer ce que tu as appris.</a:t>
            </a:r>
          </a:p>
        </p:txBody>
      </p:sp>
      <p:pic>
        <p:nvPicPr>
          <p:cNvPr id="42" name="Picture 33">
            <a:extLst>
              <a:ext uri="{FF2B5EF4-FFF2-40B4-BE49-F238E27FC236}">
                <a16:creationId xmlns:a16="http://schemas.microsoft.com/office/drawing/2014/main" id="{2654675C-90EF-63A9-337B-96F48C5BE41B}"/>
              </a:ext>
              <a:ext uri="{C183D7F6-B498-43B3-948B-1728B52AA6E4}">
                <adec:decorative xmlns:adec="http://schemas.microsoft.com/office/drawing/2017/decorative" val="1"/>
              </a:ext>
            </a:extLst>
          </p:cNvPr>
          <p:cNvPicPr>
            <a:picLocks noChangeAspect="1"/>
          </p:cNvPicPr>
          <p:nvPr>
            <p:custDataLst>
              <p:tags r:id="rId5"/>
            </p:custDataLst>
          </p:nvPr>
        </p:nvPicPr>
        <p:blipFill rotWithShape="1">
          <a:blip r:embed="rId7"/>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30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D4F2-E690-B641-2538-E6C4E91D0F35}"/>
              </a:ext>
            </a:extLst>
          </p:cNvPr>
          <p:cNvSpPr>
            <a:spLocks noGrp="1"/>
          </p:cNvSpPr>
          <p:nvPr>
            <p:ph type="title"/>
            <p:custDataLst>
              <p:tags r:id="rId1"/>
            </p:custDataLst>
          </p:nvPr>
        </p:nvSpPr>
        <p:spPr/>
        <p:txBody>
          <a:bodyPr/>
          <a:lstStyle/>
          <a:p>
            <a:r>
              <a:rPr lang="fr-CA" dirty="0">
                <a:latin typeface="Gotham Rounded Book"/>
              </a:rPr>
              <a:t>Glossaire</a:t>
            </a:r>
          </a:p>
        </p:txBody>
      </p:sp>
      <p:sp>
        <p:nvSpPr>
          <p:cNvPr id="5" name="Slide Number Placeholder 4">
            <a:extLst>
              <a:ext uri="{FF2B5EF4-FFF2-40B4-BE49-F238E27FC236}">
                <a16:creationId xmlns:a16="http://schemas.microsoft.com/office/drawing/2014/main" id="{E8AD2057-B0F0-D4A5-B5FC-4B11BE5DC1D7}"/>
              </a:ext>
              <a:ext uri="{C183D7F6-B498-43B3-948B-1728B52AA6E4}">
                <adec:decorative xmlns:adec="http://schemas.microsoft.com/office/drawing/2017/decorative" val="1"/>
              </a:ext>
            </a:extLst>
          </p:cNvPr>
          <p:cNvSpPr>
            <a:spLocks noGrp="1"/>
          </p:cNvSpPr>
          <p:nvPr>
            <p:ph type="sldNum" sz="quarter" idx="12"/>
            <p:custDataLst>
              <p:tags r:id="rId2"/>
            </p:custDataLst>
          </p:nvPr>
        </p:nvSpPr>
        <p:spPr/>
        <p:txBody>
          <a:bodyPr/>
          <a:lstStyle/>
          <a:p>
            <a:fld id="{62E2E063-6E88-4DD1-9791-6DD772F36931}" type="slidenum">
              <a:rPr lang="en-CA" smtClean="0"/>
              <a:t>14</a:t>
            </a:fld>
            <a:endParaRPr lang="en-CA" dirty="0"/>
          </a:p>
        </p:txBody>
      </p:sp>
      <p:sp>
        <p:nvSpPr>
          <p:cNvPr id="6" name="TextBox 5">
            <a:extLst>
              <a:ext uri="{FF2B5EF4-FFF2-40B4-BE49-F238E27FC236}">
                <a16:creationId xmlns:a16="http://schemas.microsoft.com/office/drawing/2014/main" id="{0C9241E7-16BE-1CBF-C862-6AC7E3DEFDD5}"/>
              </a:ext>
            </a:extLst>
          </p:cNvPr>
          <p:cNvSpPr txBox="1"/>
          <p:nvPr>
            <p:custDataLst>
              <p:tags r:id="rId3"/>
            </p:custDataLst>
          </p:nvPr>
        </p:nvSpPr>
        <p:spPr>
          <a:xfrm>
            <a:off x="914400" y="1565994"/>
            <a:ext cx="5181600" cy="5355312"/>
          </a:xfrm>
          <a:prstGeom prst="rect">
            <a:avLst/>
          </a:prstGeom>
          <a:noFill/>
        </p:spPr>
        <p:txBody>
          <a:bodyPr wrap="square" lIns="91440" tIns="45720" rIns="91440" bIns="45720" rtlCol="0" anchor="t">
            <a:spAutoFit/>
          </a:bodyPr>
          <a:lstStyle/>
          <a:p>
            <a:r>
              <a:rPr lang="fr-CA" sz="1800" b="1" i="0" u="none" strike="noStrike" baseline="0" dirty="0">
                <a:latin typeface="Gotham"/>
              </a:rPr>
              <a:t>Assemblée </a:t>
            </a:r>
            <a:r>
              <a:rPr lang="fr-CA" sz="1800" b="1" i="0" u="none" strike="noStrike" baseline="0" dirty="0">
                <a:solidFill>
                  <a:srgbClr val="211E1F"/>
                </a:solidFill>
                <a:latin typeface="Gotham"/>
              </a:rPr>
              <a:t>législative </a:t>
            </a:r>
            <a:r>
              <a:rPr lang="fr-CA" sz="1800" b="1" i="0" u="none" strike="noStrike" baseline="0" dirty="0">
                <a:solidFill>
                  <a:srgbClr val="56575A"/>
                </a:solidFill>
                <a:latin typeface="Gotham"/>
              </a:rPr>
              <a:t>:</a:t>
            </a:r>
            <a:r>
              <a:rPr lang="fr-CA" sz="1800" b="0" i="0" u="none" strike="noStrike" baseline="0" dirty="0">
                <a:solidFill>
                  <a:srgbClr val="56575A"/>
                </a:solidFill>
                <a:latin typeface="Gotham"/>
              </a:rPr>
              <a:t> groupe de personnes officiellement élues ou désignées d’une autre façon, auquel est conféré le pouvoir de légiférer pour une unité politique, telle qu’une province ou une nation.</a:t>
            </a:r>
          </a:p>
          <a:p>
            <a:endParaRPr lang="fr-CA" sz="1800" b="1" i="0" u="none" strike="noStrike" baseline="0" dirty="0">
              <a:solidFill>
                <a:srgbClr val="211E1F"/>
              </a:solidFill>
              <a:latin typeface="Gotham Rounded Book"/>
            </a:endParaRPr>
          </a:p>
          <a:p>
            <a:r>
              <a:rPr lang="fr-CA" sz="1800" b="1" i="0" u="none" strike="noStrike" baseline="0" dirty="0">
                <a:solidFill>
                  <a:srgbClr val="211E1F"/>
                </a:solidFill>
                <a:latin typeface="Gotham Rounded Book"/>
              </a:rPr>
              <a:t>Chambre des communes :</a:t>
            </a:r>
            <a:r>
              <a:rPr lang="fr-CA" sz="1800" b="0" i="0" u="none" strike="noStrike" baseline="0" dirty="0">
                <a:solidFill>
                  <a:srgbClr val="211E1F"/>
                </a:solidFill>
                <a:latin typeface="Gotham Rounded Book"/>
              </a:rPr>
              <a:t> </a:t>
            </a:r>
            <a:r>
              <a:rPr lang="fr-CA" sz="1800" b="0" i="0" u="none" strike="noStrike" baseline="0" dirty="0">
                <a:solidFill>
                  <a:schemeClr val="tx1">
                    <a:lumMod val="65000"/>
                    <a:lumOff val="35000"/>
                  </a:schemeClr>
                </a:solidFill>
                <a:latin typeface="Gotham Rounded Book"/>
              </a:rPr>
              <a:t>centre du pouvoir politique au Canada, elle se compose d’une présidente ou d’un président, de la première ou du premier ministre et de son Conseil des ministres, des membres du parti au pouvoir, des membres des partis de l’opposition et du gouvernement parallèle de l’opposition, et des députés d’arrière-ban.</a:t>
            </a:r>
          </a:p>
          <a:p>
            <a:endParaRPr lang="fr-CA" sz="1800" b="1" i="0" u="none" strike="noStrike" baseline="0" dirty="0">
              <a:solidFill>
                <a:srgbClr val="211E1F"/>
              </a:solidFill>
              <a:latin typeface="Gotham Rounded Book"/>
            </a:endParaRPr>
          </a:p>
          <a:p>
            <a:r>
              <a:rPr lang="fr-CA" sz="1800" b="1" i="0" u="none" strike="noStrike" baseline="0" dirty="0">
                <a:solidFill>
                  <a:srgbClr val="211E1F"/>
                </a:solidFill>
                <a:latin typeface="Gotham Rounded Book"/>
              </a:rPr>
              <a:t>Conseil municipal :</a:t>
            </a:r>
            <a:r>
              <a:rPr lang="fr-CA" sz="1800" b="0" i="0" u="none" strike="noStrike" baseline="0" dirty="0">
                <a:solidFill>
                  <a:srgbClr val="211E1F"/>
                </a:solidFill>
                <a:latin typeface="Gotham Rounded Book"/>
              </a:rPr>
              <a:t> </a:t>
            </a:r>
            <a:r>
              <a:rPr lang="fr-CA" b="0" i="0" dirty="0">
                <a:solidFill>
                  <a:schemeClr val="tx1">
                    <a:lumMod val="65000"/>
                    <a:lumOff val="35000"/>
                  </a:schemeClr>
                </a:solidFill>
                <a:effectLst/>
                <a:latin typeface="Gotham Rounded Book"/>
              </a:rPr>
              <a:t>autorité locale élue dans une ville ou un village qui assure la prestation de services locaux et tire son financement de la levée d’impôts fonciers et de l’octroi de subventions provinciales.</a:t>
            </a:r>
          </a:p>
          <a:p>
            <a:pPr algn="l"/>
            <a:endParaRPr lang="en-US" dirty="0">
              <a:solidFill>
                <a:srgbClr val="211E1F"/>
              </a:solidFill>
              <a:latin typeface="Gotham Rounded Book"/>
            </a:endParaRPr>
          </a:p>
          <a:p>
            <a:endParaRPr lang="en-US" sz="1800" b="0" i="0" u="none" strike="noStrike" baseline="0" dirty="0">
              <a:solidFill>
                <a:srgbClr val="56575A"/>
              </a:solidFill>
              <a:latin typeface="Gotham Rounded Book"/>
            </a:endParaRPr>
          </a:p>
        </p:txBody>
      </p:sp>
      <p:sp>
        <p:nvSpPr>
          <p:cNvPr id="7" name="TextBox 6">
            <a:extLst>
              <a:ext uri="{FF2B5EF4-FFF2-40B4-BE49-F238E27FC236}">
                <a16:creationId xmlns:a16="http://schemas.microsoft.com/office/drawing/2014/main" id="{8CB6524E-8D91-1B6A-E0E0-8EEA7FBB3D97}"/>
              </a:ext>
            </a:extLst>
          </p:cNvPr>
          <p:cNvSpPr txBox="1"/>
          <p:nvPr>
            <p:custDataLst>
              <p:tags r:id="rId4"/>
            </p:custDataLst>
          </p:nvPr>
        </p:nvSpPr>
        <p:spPr>
          <a:xfrm>
            <a:off x="6514290" y="1271821"/>
            <a:ext cx="5181600" cy="4247317"/>
          </a:xfrm>
          <a:prstGeom prst="rect">
            <a:avLst/>
          </a:prstGeom>
          <a:noFill/>
        </p:spPr>
        <p:txBody>
          <a:bodyPr wrap="square" lIns="91440" tIns="45720" rIns="91440" bIns="45720" rtlCol="0" anchor="t">
            <a:spAutoFit/>
          </a:bodyPr>
          <a:lstStyle/>
          <a:p>
            <a:endParaRPr lang="en-US" sz="1800" b="0" i="0" u="none" strike="noStrike" baseline="0" dirty="0">
              <a:solidFill>
                <a:srgbClr val="211E1F"/>
              </a:solidFill>
              <a:latin typeface="Gotham"/>
            </a:endParaRPr>
          </a:p>
          <a:p>
            <a:r>
              <a:rPr lang="fr-CA" sz="1800" b="1" i="0" u="none" strike="noStrike" baseline="0" dirty="0">
                <a:solidFill>
                  <a:srgbClr val="211E1F"/>
                </a:solidFill>
                <a:latin typeface="Gotham Rounded Book"/>
              </a:rPr>
              <a:t>Constitution du Canada : </a:t>
            </a:r>
            <a:r>
              <a:rPr lang="fr-CA" sz="1800" b="0" i="0" u="none" strike="noStrike" baseline="0" dirty="0">
                <a:solidFill>
                  <a:schemeClr val="tx1">
                    <a:lumMod val="65000"/>
                    <a:lumOff val="35000"/>
                  </a:schemeClr>
                </a:solidFill>
                <a:latin typeface="Gotham Rounded Book"/>
              </a:rPr>
              <a:t>loi suprême du Canada qui définit le système de gouvernement et la séparation des pouvoirs.</a:t>
            </a:r>
          </a:p>
          <a:p>
            <a:endParaRPr lang="fr-CA" sz="1800" b="1" i="0" u="none" strike="noStrike" baseline="0" dirty="0">
              <a:solidFill>
                <a:srgbClr val="211E1F"/>
              </a:solidFill>
              <a:latin typeface="Gotham"/>
            </a:endParaRPr>
          </a:p>
          <a:p>
            <a:r>
              <a:rPr lang="fr-CA" sz="1800" b="1" i="0" u="none" strike="noStrike" baseline="0" dirty="0">
                <a:solidFill>
                  <a:srgbClr val="211E1F"/>
                </a:solidFill>
                <a:latin typeface="Gotham"/>
              </a:rPr>
              <a:t>Première ou premier ministre </a:t>
            </a:r>
            <a:r>
              <a:rPr lang="fr-CA" sz="1800" b="1" i="0" u="none" strike="noStrike" baseline="0" dirty="0">
                <a:solidFill>
                  <a:srgbClr val="56575A"/>
                </a:solidFill>
                <a:latin typeface="Gotham"/>
              </a:rPr>
              <a:t>:</a:t>
            </a:r>
            <a:r>
              <a:rPr lang="fr-CA" sz="1800" b="0" i="0" u="none" strike="noStrike" baseline="0" dirty="0">
                <a:solidFill>
                  <a:srgbClr val="56575A"/>
                </a:solidFill>
                <a:latin typeface="Gotham"/>
              </a:rPr>
              <a:t> cheffe ou chef du gouvernement fédéral au Canada, qui détient le pouvoir exécutif dans une démocratie parlementaire. Cette personne est à la tête du Conseil des ministres.</a:t>
            </a:r>
          </a:p>
          <a:p>
            <a:endParaRPr lang="fr-CA" sz="1800" b="1" i="0" u="none" strike="noStrike" baseline="0" dirty="0">
              <a:solidFill>
                <a:srgbClr val="211E1F"/>
              </a:solidFill>
              <a:latin typeface="Gotham"/>
            </a:endParaRPr>
          </a:p>
          <a:p>
            <a:r>
              <a:rPr lang="fr-CA" sz="1800" b="1" i="0" u="none" strike="noStrike" baseline="0" dirty="0">
                <a:solidFill>
                  <a:srgbClr val="211E1F"/>
                </a:solidFill>
                <a:latin typeface="Gotham"/>
              </a:rPr>
              <a:t>Première ou premier ministre provincial </a:t>
            </a:r>
            <a:r>
              <a:rPr lang="fr-CA" sz="1800" b="1" i="0" u="none" strike="noStrike" baseline="0" dirty="0">
                <a:solidFill>
                  <a:srgbClr val="56575A"/>
                </a:solidFill>
                <a:latin typeface="Gotham"/>
              </a:rPr>
              <a:t>:</a:t>
            </a:r>
            <a:r>
              <a:rPr lang="fr-CA" sz="1800" b="0" i="0" u="none" strike="noStrike" baseline="0" dirty="0">
                <a:solidFill>
                  <a:srgbClr val="56575A"/>
                </a:solidFill>
                <a:latin typeface="Gotham"/>
              </a:rPr>
              <a:t> cheffe ou chef d’un gouvernement provincial ou territorial.</a:t>
            </a:r>
          </a:p>
          <a:p>
            <a:endParaRPr lang="en-US" sz="1800" b="0" i="0" u="none" strike="noStrike" baseline="0" dirty="0">
              <a:solidFill>
                <a:srgbClr val="56575A"/>
              </a:solidFill>
              <a:latin typeface="Gotham"/>
            </a:endParaRPr>
          </a:p>
          <a:p>
            <a:endParaRPr lang="en-US" sz="1800" b="0" i="0" u="none" strike="noStrike" baseline="0" dirty="0">
              <a:solidFill>
                <a:srgbClr val="56575A"/>
              </a:solidFill>
              <a:latin typeface="Gotham"/>
            </a:endParaRPr>
          </a:p>
          <a:p>
            <a:endParaRPr lang="en-CA" dirty="0"/>
          </a:p>
        </p:txBody>
      </p:sp>
      <p:cxnSp>
        <p:nvCxnSpPr>
          <p:cNvPr id="8" name="Straight Arrow Connector 7">
            <a:extLst>
              <a:ext uri="{FF2B5EF4-FFF2-40B4-BE49-F238E27FC236}">
                <a16:creationId xmlns:a16="http://schemas.microsoft.com/office/drawing/2014/main" id="{73937363-5860-59E6-4C4E-17EC6CBC6AC7}"/>
              </a:ext>
              <a:ext uri="{C183D7F6-B498-43B3-948B-1728B52AA6E4}">
                <adec:decorative xmlns:adec="http://schemas.microsoft.com/office/drawing/2017/decorative" val="1"/>
              </a:ext>
            </a:extLst>
          </p:cNvPr>
          <p:cNvCxnSpPr/>
          <p:nvPr>
            <p:custDataLst>
              <p:tags r:id="rId5"/>
            </p:custDataLst>
          </p:nvPr>
        </p:nvCxnSpPr>
        <p:spPr>
          <a:xfrm flipV="1">
            <a:off x="1678006" y="1271821"/>
            <a:ext cx="10515931" cy="45315"/>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408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C183D7F6-B498-43B3-948B-1728B52AA6E4}">
                <adec:decorative xmlns:adec="http://schemas.microsoft.com/office/drawing/2017/decorative" val="1"/>
              </a:ext>
            </a:extLst>
          </p:cNvPr>
          <p:cNvCxnSpPr/>
          <p:nvPr>
            <p:custDataLst>
              <p:tags r:id="rId1"/>
            </p:custDataLst>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7AC66722-F240-12B8-0AF6-8DDD8FF100A0}"/>
              </a:ext>
            </a:extLst>
          </p:cNvPr>
          <p:cNvSpPr>
            <a:spLocks noGrp="1"/>
          </p:cNvSpPr>
          <p:nvPr>
            <p:ph type="ctrTitle"/>
          </p:nvPr>
        </p:nvSpPr>
        <p:spPr>
          <a:xfrm>
            <a:off x="1554480" y="307930"/>
            <a:ext cx="9144000" cy="886910"/>
          </a:xfrm>
        </p:spPr>
        <p:txBody>
          <a:bodyPr>
            <a:normAutofit/>
          </a:bodyPr>
          <a:lstStyle/>
          <a:p>
            <a:r>
              <a:rPr lang="en-CA" sz="600" dirty="0" err="1">
                <a:solidFill>
                  <a:schemeClr val="bg1"/>
                </a:solidFill>
              </a:rPr>
              <a:t>Dernière</a:t>
            </a:r>
            <a:r>
              <a:rPr lang="en-CA" sz="600" dirty="0">
                <a:solidFill>
                  <a:schemeClr val="bg1"/>
                </a:solidFill>
              </a:rPr>
              <a:t> page</a:t>
            </a:r>
          </a:p>
        </p:txBody>
      </p:sp>
      <p:pic>
        <p:nvPicPr>
          <p:cNvPr id="8" name="Picture 7" descr="Marque de l'Elections Ontario"/>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extBox 1">
            <a:extLst>
              <a:ext uri="{FF2B5EF4-FFF2-40B4-BE49-F238E27FC236}">
                <a16:creationId xmlns:a16="http://schemas.microsoft.com/office/drawing/2014/main" id="{CC117118-FFDF-11A9-135E-CC32EA38FEDE}"/>
              </a:ext>
            </a:extLst>
          </p:cNvPr>
          <p:cNvSpPr txBox="1"/>
          <p:nvPr>
            <p:custDataLst>
              <p:tags r:id="rId3"/>
            </p:custDataLst>
          </p:nvPr>
        </p:nvSpPr>
        <p:spPr>
          <a:xfrm>
            <a:off x="1554480" y="6419087"/>
            <a:ext cx="1063932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CA" dirty="0"/>
              <a:t>Toutes les images de cette présentation sont concédées sous licence par l’intermédiaire de Creative Commons.</a:t>
            </a:r>
          </a:p>
        </p:txBody>
      </p:sp>
    </p:spTree>
    <p:extLst>
      <p:ext uri="{BB962C8B-B14F-4D97-AF65-F5344CB8AC3E}">
        <p14:creationId xmlns:p14="http://schemas.microsoft.com/office/powerpoint/2010/main" val="14720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4494761" y="2633249"/>
            <a:ext cx="6338399" cy="1348777"/>
          </a:xfrm>
        </p:spPr>
        <p:txBody>
          <a:bodyPr>
            <a:normAutofit fontScale="90000"/>
          </a:bodyPr>
          <a:lstStyle/>
          <a:p>
            <a:r>
              <a:rPr lang="fr-CA" sz="4400" dirty="0">
                <a:latin typeface="Gotham Rounded Bold"/>
              </a:rPr>
              <a:t>Quel rôle le gouvernement joue-t-il dans ta vie?</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2"/>
            </p:custDataLst>
          </p:nvPr>
        </p:nvSpPr>
        <p:spPr/>
        <p:txBody>
          <a:bodyPr/>
          <a:lstStyle/>
          <a:p>
            <a:fld id="{62E2E063-6E88-4DD1-9791-6DD772F36931}" type="slidenum">
              <a:rPr lang="en-CA" smtClean="0"/>
              <a:t>2</a:t>
            </a:fld>
            <a:endParaRPr lang="en-CA" dirty="0"/>
          </a:p>
        </p:txBody>
      </p:sp>
      <p:cxnSp>
        <p:nvCxnSpPr>
          <p:cNvPr id="7" name="Straight Connector 6">
            <a:extLst>
              <a:ext uri="{C183D7F6-B498-43B3-948B-1728B52AA6E4}">
                <adec:decorative xmlns:adec="http://schemas.microsoft.com/office/drawing/2017/decorative" val="1"/>
              </a:ext>
            </a:extLst>
          </p:cNvPr>
          <p:cNvCxnSpPr/>
          <p:nvPr>
            <p:custDataLst>
              <p:tags r:id="rId3"/>
            </p:custDataLst>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
        <p:nvSpPr>
          <p:cNvPr id="8" name="Oval 7">
            <a:extLst>
              <a:ext uri="{FF2B5EF4-FFF2-40B4-BE49-F238E27FC236}">
                <a16:creationId xmlns:a16="http://schemas.microsoft.com/office/drawing/2014/main" id="{7F44F527-6D3C-4D7C-BAD1-42D55C147784}"/>
              </a:ext>
              <a:ext uri="{C183D7F6-B498-43B3-948B-1728B52AA6E4}">
                <adec:decorative xmlns:adec="http://schemas.microsoft.com/office/drawing/2017/decorative" val="1"/>
              </a:ext>
            </a:extLst>
          </p:cNvPr>
          <p:cNvSpPr/>
          <p:nvPr>
            <p:custDataLst>
              <p:tags r:id="rId5"/>
            </p:custDataLst>
          </p:nvPr>
        </p:nvSpPr>
        <p:spPr>
          <a:xfrm>
            <a:off x="2083340" y="2342441"/>
            <a:ext cx="1895272" cy="189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fr-CA" sz="7200" dirty="0">
                <a:latin typeface="Gotham Rounded Bold"/>
              </a:rPr>
              <a:t>?</a:t>
            </a:r>
          </a:p>
        </p:txBody>
      </p:sp>
    </p:spTree>
    <p:extLst>
      <p:ext uri="{BB962C8B-B14F-4D97-AF65-F5344CB8AC3E}">
        <p14:creationId xmlns:p14="http://schemas.microsoft.com/office/powerpoint/2010/main" val="33920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40080" y="329184"/>
            <a:ext cx="6894576" cy="1783080"/>
          </a:xfrm>
        </p:spPr>
        <p:txBody>
          <a:bodyPr anchor="b">
            <a:normAutofit/>
          </a:bodyPr>
          <a:lstStyle/>
          <a:p>
            <a:r>
              <a:rPr lang="fr-CA" sz="4800" dirty="0">
                <a:latin typeface="Gotham Rounded Bold"/>
              </a:rPr>
              <a:t>Note tes idées</a:t>
            </a:r>
          </a:p>
        </p:txBody>
      </p:sp>
      <p:sp>
        <p:nvSpPr>
          <p:cNvPr id="3" name="Content Placeholder 2"/>
          <p:cNvSpPr>
            <a:spLocks noGrp="1"/>
          </p:cNvSpPr>
          <p:nvPr>
            <p:ph idx="1"/>
            <p:custDataLst>
              <p:tags r:id="rId2"/>
            </p:custDataLst>
          </p:nvPr>
        </p:nvSpPr>
        <p:spPr>
          <a:xfrm>
            <a:off x="640080" y="2706624"/>
            <a:ext cx="6327961" cy="3483864"/>
          </a:xfrm>
        </p:spPr>
        <p:txBody>
          <a:bodyPr vert="horz" lIns="91440" tIns="45720" rIns="91440" bIns="45720" rtlCol="0" anchor="t">
            <a:normAutofit/>
          </a:bodyPr>
          <a:lstStyle/>
          <a:p>
            <a:pPr marL="0" indent="0">
              <a:lnSpc>
                <a:spcPct val="100000"/>
              </a:lnSpc>
              <a:buNone/>
            </a:pPr>
            <a:r>
              <a:rPr lang="fr-CA" sz="2400" dirty="0">
                <a:latin typeface="Gotham Rounded Book"/>
              </a:rPr>
              <a:t>Complète la première partie de ton organisateur d’idées « Je pensais que… Maintenant, je pense que… » avant le début de cette leçon.</a:t>
            </a:r>
          </a:p>
          <a:p>
            <a:pPr marL="0" indent="0">
              <a:lnSpc>
                <a:spcPct val="100000"/>
              </a:lnSpc>
              <a:buNone/>
            </a:pPr>
            <a:endParaRPr lang="en-US" sz="2400" dirty="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3"/>
            </p:custDataLst>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3</a:t>
            </a:fld>
            <a:endParaRPr lang="en-CA" dirty="0"/>
          </a:p>
        </p:txBody>
      </p:sp>
      <p:sp>
        <p:nvSpPr>
          <p:cNvPr id="9" name="Content Placeholder 2">
            <a:extLst>
              <a:ext uri="{C183D7F6-B498-43B3-948B-1728B52AA6E4}">
                <adec:decorative xmlns:adec="http://schemas.microsoft.com/office/drawing/2017/decorative" val="1"/>
              </a:ext>
            </a:extLst>
          </p:cNvPr>
          <p:cNvSpPr txBox="1">
            <a:spLocks/>
          </p:cNvSpPr>
          <p:nvPr>
            <p:custDataLst>
              <p:tags r:id="rId4"/>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custDataLst>
              <p:tags r:id="rId5"/>
            </p:custDataLst>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1">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5" name="Graphic 6">
            <a:extLst>
              <a:ext uri="{FF2B5EF4-FFF2-40B4-BE49-F238E27FC236}">
                <a16:creationId xmlns:a16="http://schemas.microsoft.com/office/drawing/2014/main" id="{0B970E60-F7F8-0A30-2F84-3643C945B053}"/>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2">
            <a:extLst>
              <a:ext uri="{96DAC541-7B7A-43D3-8B79-37D633B846F1}">
                <asvg:svgBlip xmlns:asvg="http://schemas.microsoft.com/office/drawing/2016/SVG/main" r:embed="rId13"/>
              </a:ext>
            </a:extLst>
          </a:blip>
          <a:stretch>
            <a:fillRect/>
          </a:stretch>
        </p:blipFill>
        <p:spPr>
          <a:xfrm>
            <a:off x="7426569" y="636953"/>
            <a:ext cx="2321169" cy="2340707"/>
          </a:xfrm>
          <a:prstGeom prst="rect">
            <a:avLst/>
          </a:prstGeom>
        </p:spPr>
      </p:pic>
      <p:pic>
        <p:nvPicPr>
          <p:cNvPr id="14" name="Graphic 14">
            <a:extLst>
              <a:ext uri="{FF2B5EF4-FFF2-40B4-BE49-F238E27FC236}">
                <a16:creationId xmlns:a16="http://schemas.microsoft.com/office/drawing/2014/main" id="{C350FE04-2A0A-1BAC-91BC-08A9165CDD8D}"/>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4">
            <a:extLst>
              <a:ext uri="{96DAC541-7B7A-43D3-8B79-37D633B846F1}">
                <asvg:svgBlip xmlns:asvg="http://schemas.microsoft.com/office/drawing/2016/SVG/main" r:embed="rId15"/>
              </a:ext>
            </a:extLst>
          </a:blip>
          <a:stretch>
            <a:fillRect/>
          </a:stretch>
        </p:blipFill>
        <p:spPr>
          <a:xfrm>
            <a:off x="8813800" y="1506416"/>
            <a:ext cx="2272321" cy="2301629"/>
          </a:xfrm>
          <a:prstGeom prst="rect">
            <a:avLst/>
          </a:prstGeom>
        </p:spPr>
      </p:pic>
    </p:spTree>
    <p:extLst>
      <p:ext uri="{BB962C8B-B14F-4D97-AF65-F5344CB8AC3E}">
        <p14:creationId xmlns:p14="http://schemas.microsoft.com/office/powerpoint/2010/main" val="15051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760379" y="772327"/>
            <a:ext cx="6486331" cy="511159"/>
          </a:xfrm>
        </p:spPr>
        <p:txBody>
          <a:bodyPr/>
          <a:lstStyle/>
          <a:p>
            <a:r>
              <a:rPr lang="fr-CA" dirty="0">
                <a:latin typeface="Gotham Rounded Bold"/>
              </a:rPr>
              <a:t>Contexte</a:t>
            </a:r>
          </a:p>
        </p:txBody>
      </p:sp>
      <p:sp>
        <p:nvSpPr>
          <p:cNvPr id="3" name="Content Placeholder 2"/>
          <p:cNvSpPr>
            <a:spLocks noGrp="1"/>
          </p:cNvSpPr>
          <p:nvPr>
            <p:ph idx="1"/>
            <p:custDataLst>
              <p:tags r:id="rId2"/>
            </p:custDataLst>
          </p:nvPr>
        </p:nvSpPr>
        <p:spPr>
          <a:xfrm>
            <a:off x="838200" y="1801433"/>
            <a:ext cx="9594187" cy="2188761"/>
          </a:xfrm>
        </p:spPr>
        <p:txBody>
          <a:bodyPr vert="horz" lIns="91440" tIns="45720" rIns="91440" bIns="45720" rtlCol="0" anchor="t">
            <a:normAutofit fontScale="77500" lnSpcReduction="20000"/>
          </a:bodyPr>
          <a:lstStyle/>
          <a:p>
            <a:pPr marL="0" indent="0">
              <a:buNone/>
            </a:pPr>
            <a:r>
              <a:rPr lang="fr-CA" dirty="0">
                <a:latin typeface="Gotham Rounded Book"/>
              </a:rPr>
              <a:t>Le Canada compte plusieurs paliers de gouvernement : </a:t>
            </a:r>
            <a:r>
              <a:rPr lang="fr-CA" b="1" dirty="0">
                <a:latin typeface="Gotham Rounded Book"/>
              </a:rPr>
              <a:t>municipal </a:t>
            </a:r>
            <a:r>
              <a:rPr lang="fr-CA" dirty="0">
                <a:latin typeface="Gotham Rounded Book"/>
              </a:rPr>
              <a:t>(ville), </a:t>
            </a:r>
            <a:r>
              <a:rPr lang="fr-CA" b="1" dirty="0">
                <a:latin typeface="Gotham Rounded Book"/>
              </a:rPr>
              <a:t>provincial/territorial </a:t>
            </a:r>
            <a:r>
              <a:rPr lang="fr-CA" dirty="0">
                <a:latin typeface="Gotham Rounded Book"/>
              </a:rPr>
              <a:t>(province ou territoire) et </a:t>
            </a:r>
            <a:r>
              <a:rPr lang="fr-CA" b="1" dirty="0">
                <a:latin typeface="Gotham Rounded Book"/>
              </a:rPr>
              <a:t>fédéral </a:t>
            </a:r>
            <a:r>
              <a:rPr lang="fr-CA" dirty="0">
                <a:latin typeface="Gotham Rounded Book"/>
              </a:rPr>
              <a:t>(pays). </a:t>
            </a:r>
          </a:p>
          <a:p>
            <a:pPr marL="0" indent="0">
              <a:buNone/>
            </a:pPr>
            <a:r>
              <a:rPr lang="fr-CA" dirty="0">
                <a:latin typeface="Gotham Rounded Book"/>
              </a:rPr>
              <a:t>Différentes communautés des Premières Nations et inuites du Canada disposent en outre de l’autonomie gouvernementale, accordée à l’issue de négociations politiques, et exercent certaines responsabilités gouvernementales dans des domaines tels que l’éducation, la santé, le mariage, la taxation et le logement.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3"/>
            </p:custDataLst>
          </p:nvPr>
        </p:nvSpPr>
        <p:spPr/>
        <p:txBody>
          <a:bodyPr/>
          <a:lstStyle/>
          <a:p>
            <a:fld id="{62E2E063-6E88-4DD1-9791-6DD772F36931}" type="slidenum">
              <a:rPr lang="en-CA" smtClean="0"/>
              <a:t>4</a:t>
            </a:fld>
            <a:endParaRPr lang="en-CA" dirty="0"/>
          </a:p>
        </p:txBody>
      </p:sp>
      <p:cxnSp>
        <p:nvCxnSpPr>
          <p:cNvPr id="7" name="Straight Connector 6">
            <a:extLst>
              <a:ext uri="{C183D7F6-B498-43B3-948B-1728B52AA6E4}">
                <adec:decorative xmlns:adec="http://schemas.microsoft.com/office/drawing/2017/decorative" val="1"/>
              </a:ext>
            </a:extLst>
          </p:cNvPr>
          <p:cNvCxnSpPr/>
          <p:nvPr>
            <p:custDataLst>
              <p:tags r:id="rId4"/>
            </p:custDataLst>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C183D7F6-B498-43B3-948B-1728B52AA6E4}">
                <adec:decorative xmlns:adec="http://schemas.microsoft.com/office/drawing/2017/decorative" val="1"/>
              </a:ext>
            </a:extLst>
          </p:cNvPr>
          <p:cNvSpPr txBox="1">
            <a:spLocks/>
          </p:cNvSpPr>
          <p:nvPr>
            <p:custDataLst>
              <p:tags r:id="rId5"/>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6"/>
            </p:custDataLst>
          </p:nvPr>
        </p:nvPicPr>
        <p:blipFill>
          <a:blip r:embed="rId1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pic>
        <p:nvPicPr>
          <p:cNvPr id="8" name="Graphic 10">
            <a:extLst>
              <a:ext uri="{FF2B5EF4-FFF2-40B4-BE49-F238E27FC236}">
                <a16:creationId xmlns:a16="http://schemas.microsoft.com/office/drawing/2014/main" id="{EC6F9AF4-92B6-3F2A-1B20-95C34AADEA26}"/>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3">
            <a:extLst>
              <a:ext uri="{96DAC541-7B7A-43D3-8B79-37D633B846F1}">
                <asvg:svgBlip xmlns:asvg="http://schemas.microsoft.com/office/drawing/2016/SVG/main" r:embed="rId14"/>
              </a:ext>
            </a:extLst>
          </a:blip>
          <a:stretch>
            <a:fillRect/>
          </a:stretch>
        </p:blipFill>
        <p:spPr>
          <a:xfrm>
            <a:off x="1397306" y="4220378"/>
            <a:ext cx="1814110" cy="1804930"/>
          </a:xfrm>
          <a:prstGeom prst="rect">
            <a:avLst/>
          </a:prstGeom>
        </p:spPr>
      </p:pic>
      <p:pic>
        <p:nvPicPr>
          <p:cNvPr id="11" name="Graphic 11">
            <a:extLst>
              <a:ext uri="{FF2B5EF4-FFF2-40B4-BE49-F238E27FC236}">
                <a16:creationId xmlns:a16="http://schemas.microsoft.com/office/drawing/2014/main" id="{B6F1AEA4-E314-D2FF-168E-2D715FF2C413}"/>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5">
            <a:extLst>
              <a:ext uri="{96DAC541-7B7A-43D3-8B79-37D633B846F1}">
                <asvg:svgBlip xmlns:asvg="http://schemas.microsoft.com/office/drawing/2016/SVG/main" r:embed="rId16"/>
              </a:ext>
            </a:extLst>
          </a:blip>
          <a:stretch>
            <a:fillRect/>
          </a:stretch>
        </p:blipFill>
        <p:spPr>
          <a:xfrm>
            <a:off x="3802655" y="4569247"/>
            <a:ext cx="1226544" cy="1189821"/>
          </a:xfrm>
          <a:prstGeom prst="rect">
            <a:avLst/>
          </a:prstGeom>
        </p:spPr>
      </p:pic>
      <p:pic>
        <p:nvPicPr>
          <p:cNvPr id="12" name="Graphic 12">
            <a:extLst>
              <a:ext uri="{FF2B5EF4-FFF2-40B4-BE49-F238E27FC236}">
                <a16:creationId xmlns:a16="http://schemas.microsoft.com/office/drawing/2014/main" id="{016AAD06-A3F8-FA38-106C-02A5B95F68CB}"/>
              </a:ext>
              <a:ext uri="{C183D7F6-B498-43B3-948B-1728B52AA6E4}">
                <adec:decorative xmlns:adec="http://schemas.microsoft.com/office/drawing/2017/decorative" val="1"/>
              </a:ext>
            </a:extLst>
          </p:cNvPr>
          <p:cNvPicPr>
            <a:picLocks noChangeAspect="1"/>
          </p:cNvPicPr>
          <p:nvPr>
            <p:custDataLst>
              <p:tags r:id="rId9"/>
            </p:custDataLst>
          </p:nvPr>
        </p:nvPicPr>
        <p:blipFill>
          <a:blip r:embed="rId17">
            <a:extLst>
              <a:ext uri="{96DAC541-7B7A-43D3-8B79-37D633B846F1}">
                <asvg:svgBlip xmlns:asvg="http://schemas.microsoft.com/office/drawing/2016/SVG/main" r:embed="rId18"/>
              </a:ext>
            </a:extLst>
          </a:blip>
          <a:stretch>
            <a:fillRect/>
          </a:stretch>
        </p:blipFill>
        <p:spPr>
          <a:xfrm>
            <a:off x="5464367" y="4504980"/>
            <a:ext cx="1345893" cy="1327532"/>
          </a:xfrm>
          <a:prstGeom prst="rect">
            <a:avLst/>
          </a:prstGeom>
        </p:spPr>
      </p:pic>
    </p:spTree>
    <p:extLst>
      <p:ext uri="{BB962C8B-B14F-4D97-AF65-F5344CB8AC3E}">
        <p14:creationId xmlns:p14="http://schemas.microsoft.com/office/powerpoint/2010/main" val="6063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custDataLst>
              <p:tags r:id="rId2"/>
            </p:custDataLst>
          </p:nvPr>
        </p:nvSpPr>
        <p:spPr>
          <a:xfrm>
            <a:off x="6029229" y="1227166"/>
            <a:ext cx="5499870" cy="1165937"/>
          </a:xfrm>
        </p:spPr>
        <p:txBody>
          <a:bodyPr vert="horz" lIns="91440" tIns="45720" rIns="91440" bIns="45720" rtlCol="0" anchor="b">
            <a:noAutofit/>
          </a:bodyPr>
          <a:lstStyle/>
          <a:p>
            <a:pPr algn="r"/>
            <a:r>
              <a:rPr lang="fr-CA" b="1" dirty="0">
                <a:latin typeface="Gotham Rounded Book"/>
                <a:cs typeface="Calibri Light"/>
              </a:rPr>
              <a:t>Exemples de responsabilités gouvernementales</a:t>
            </a: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3"/>
            </p:custDataLst>
          </p:nvPr>
        </p:nvSpPr>
        <p:spPr>
          <a:xfrm>
            <a:off x="6796586" y="4501039"/>
            <a:ext cx="4898589" cy="875633"/>
          </a:xfrm>
        </p:spPr>
        <p:txBody>
          <a:bodyPr vert="horz" lIns="91440" tIns="45720" rIns="91440" bIns="45720" rtlCol="0">
            <a:normAutofit/>
          </a:bodyPr>
          <a:lstStyle/>
          <a:p>
            <a:pPr marL="0" indent="0">
              <a:buNone/>
            </a:pPr>
            <a:r>
              <a:rPr lang="fr-CA" sz="2400" dirty="0">
                <a:latin typeface="+mn-lt"/>
              </a:rPr>
              <a:t>​</a:t>
            </a:r>
          </a:p>
        </p:txBody>
      </p:sp>
      <p:sp>
        <p:nvSpPr>
          <p:cNvPr id="66" name="Freeform: Shape 50">
            <a:extLst>
              <a:ext uri="{FF2B5EF4-FFF2-40B4-BE49-F238E27FC236}">
                <a16:creationId xmlns:a16="http://schemas.microsoft.com/office/drawing/2014/main" id="{1B4300A5-BDF0-4AC1-B637-40BC04A6E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a:off x="311842" y="398899"/>
            <a:ext cx="5941672" cy="6060202"/>
          </a:xfrm>
          <a:custGeom>
            <a:avLst/>
            <a:gdLst>
              <a:gd name="connsiteX0" fmla="*/ 4515496 w 5599176"/>
              <a:gd name="connsiteY0" fmla="*/ 4528466 h 5837866"/>
              <a:gd name="connsiteX1" fmla="*/ 5109352 w 5599176"/>
              <a:gd name="connsiteY1" fmla="*/ 4528466 h 5837866"/>
              <a:gd name="connsiteX2" fmla="*/ 5137310 w 5599176"/>
              <a:gd name="connsiteY2" fmla="*/ 4532179 h 5837866"/>
              <a:gd name="connsiteX3" fmla="*/ 5156538 w 5599176"/>
              <a:gd name="connsiteY3" fmla="*/ 4540242 h 5837866"/>
              <a:gd name="connsiteX4" fmla="*/ 5144787 w 5599176"/>
              <a:gd name="connsiteY4" fmla="*/ 4560566 h 5837866"/>
              <a:gd name="connsiteX5" fmla="*/ 4728451 w 5599176"/>
              <a:gd name="connsiteY5" fmla="*/ 5280629 h 5837866"/>
              <a:gd name="connsiteX6" fmla="*/ 4480407 w 5599176"/>
              <a:gd name="connsiteY6" fmla="*/ 5424788 h 5837866"/>
              <a:gd name="connsiteX7" fmla="*/ 4281024 w 5599176"/>
              <a:gd name="connsiteY7" fmla="*/ 5424788 h 5837866"/>
              <a:gd name="connsiteX8" fmla="*/ 4257765 w 5599176"/>
              <a:gd name="connsiteY8" fmla="*/ 5424788 h 5837866"/>
              <a:gd name="connsiteX9" fmla="*/ 4235569 w 5599176"/>
              <a:gd name="connsiteY9" fmla="*/ 5386568 h 5837866"/>
              <a:gd name="connsiteX10" fmla="*/ 4126859 w 5599176"/>
              <a:gd name="connsiteY10" fmla="*/ 5199359 h 5837866"/>
              <a:gd name="connsiteX11" fmla="*/ 4126859 w 5599176"/>
              <a:gd name="connsiteY11" fmla="*/ 5094573 h 5837866"/>
              <a:gd name="connsiteX12" fmla="*/ 4424429 w 5599176"/>
              <a:gd name="connsiteY12" fmla="*/ 4582137 h 5837866"/>
              <a:gd name="connsiteX13" fmla="*/ 4515496 w 5599176"/>
              <a:gd name="connsiteY13" fmla="*/ 4528466 h 5837866"/>
              <a:gd name="connsiteX14" fmla="*/ 627252 w 5599176"/>
              <a:gd name="connsiteY14" fmla="*/ 3856590 h 5837866"/>
              <a:gd name="connsiteX15" fmla="*/ 1573411 w 5599176"/>
              <a:gd name="connsiteY15" fmla="*/ 3856590 h 5837866"/>
              <a:gd name="connsiteX16" fmla="*/ 1708576 w 5599176"/>
              <a:gd name="connsiteY16" fmla="*/ 3931724 h 5837866"/>
              <a:gd name="connsiteX17" fmla="*/ 2181655 w 5599176"/>
              <a:gd name="connsiteY17" fmla="*/ 4741500 h 5837866"/>
              <a:gd name="connsiteX18" fmla="*/ 2181655 w 5599176"/>
              <a:gd name="connsiteY18" fmla="*/ 4897334 h 5837866"/>
              <a:gd name="connsiteX19" fmla="*/ 1708576 w 5599176"/>
              <a:gd name="connsiteY19" fmla="*/ 5707109 h 5837866"/>
              <a:gd name="connsiteX20" fmla="*/ 1573411 w 5599176"/>
              <a:gd name="connsiteY20" fmla="*/ 5782243 h 5837866"/>
              <a:gd name="connsiteX21" fmla="*/ 627252 w 5599176"/>
              <a:gd name="connsiteY21" fmla="*/ 5782243 h 5837866"/>
              <a:gd name="connsiteX22" fmla="*/ 492087 w 5599176"/>
              <a:gd name="connsiteY22" fmla="*/ 5707109 h 5837866"/>
              <a:gd name="connsiteX23" fmla="*/ 19008 w 5599176"/>
              <a:gd name="connsiteY23" fmla="*/ 4897334 h 5837866"/>
              <a:gd name="connsiteX24" fmla="*/ 19008 w 5599176"/>
              <a:gd name="connsiteY24" fmla="*/ 4741500 h 5837866"/>
              <a:gd name="connsiteX25" fmla="*/ 492087 w 5599176"/>
              <a:gd name="connsiteY25" fmla="*/ 3931724 h 5837866"/>
              <a:gd name="connsiteX26" fmla="*/ 627252 w 5599176"/>
              <a:gd name="connsiteY26" fmla="*/ 3856590 h 5837866"/>
              <a:gd name="connsiteX27" fmla="*/ 2885347 w 5599176"/>
              <a:gd name="connsiteY27" fmla="*/ 2102288 h 5837866"/>
              <a:gd name="connsiteX28" fmla="*/ 4480407 w 5599176"/>
              <a:gd name="connsiteY28" fmla="*/ 2102288 h 5837866"/>
              <a:gd name="connsiteX29" fmla="*/ 4728451 w 5599176"/>
              <a:gd name="connsiteY29" fmla="*/ 2246446 h 5837866"/>
              <a:gd name="connsiteX30" fmla="*/ 5524258 w 5599176"/>
              <a:gd name="connsiteY30" fmla="*/ 3622812 h 5837866"/>
              <a:gd name="connsiteX31" fmla="*/ 5524258 w 5599176"/>
              <a:gd name="connsiteY31" fmla="*/ 3904264 h 5837866"/>
              <a:gd name="connsiteX32" fmla="*/ 5228769 w 5599176"/>
              <a:gd name="connsiteY32" fmla="*/ 4415318 h 5837866"/>
              <a:gd name="connsiteX33" fmla="*/ 5203866 w 5599176"/>
              <a:gd name="connsiteY33" fmla="*/ 4458387 h 5837866"/>
              <a:gd name="connsiteX34" fmla="*/ 5204742 w 5599176"/>
              <a:gd name="connsiteY34" fmla="*/ 4458755 h 5837866"/>
              <a:gd name="connsiteX35" fmla="*/ 5248690 w 5599176"/>
              <a:gd name="connsiteY35" fmla="*/ 4503079 h 5837866"/>
              <a:gd name="connsiteX36" fmla="*/ 5582899 w 5599176"/>
              <a:gd name="connsiteY36" fmla="*/ 5081103 h 5837866"/>
              <a:gd name="connsiteX37" fmla="*/ 5582899 w 5599176"/>
              <a:gd name="connsiteY37" fmla="*/ 5199302 h 5837866"/>
              <a:gd name="connsiteX38" fmla="*/ 5248690 w 5599176"/>
              <a:gd name="connsiteY38" fmla="*/ 5777325 h 5837866"/>
              <a:gd name="connsiteX39" fmla="*/ 5144519 w 5599176"/>
              <a:gd name="connsiteY39" fmla="*/ 5837866 h 5837866"/>
              <a:gd name="connsiteX40" fmla="*/ 4474653 w 5599176"/>
              <a:gd name="connsiteY40" fmla="*/ 5837866 h 5837866"/>
              <a:gd name="connsiteX41" fmla="*/ 4371930 w 5599176"/>
              <a:gd name="connsiteY41" fmla="*/ 5777325 h 5837866"/>
              <a:gd name="connsiteX42" fmla="*/ 4191892 w 5599176"/>
              <a:gd name="connsiteY42" fmla="*/ 5467287 h 5837866"/>
              <a:gd name="connsiteX43" fmla="*/ 4171554 w 5599176"/>
              <a:gd name="connsiteY43" fmla="*/ 5432262 h 5837866"/>
              <a:gd name="connsiteX44" fmla="*/ 4187556 w 5599176"/>
              <a:gd name="connsiteY44" fmla="*/ 5432262 h 5837866"/>
              <a:gd name="connsiteX45" fmla="*/ 4263195 w 5599176"/>
              <a:gd name="connsiteY45" fmla="*/ 5432262 h 5837866"/>
              <a:gd name="connsiteX46" fmla="*/ 4296053 w 5599176"/>
              <a:gd name="connsiteY46" fmla="*/ 5488847 h 5837866"/>
              <a:gd name="connsiteX47" fmla="*/ 4421590 w 5599176"/>
              <a:gd name="connsiteY47" fmla="*/ 5705031 h 5837866"/>
              <a:gd name="connsiteX48" fmla="*/ 4512658 w 5599176"/>
              <a:gd name="connsiteY48" fmla="*/ 5758703 h 5837866"/>
              <a:gd name="connsiteX49" fmla="*/ 5106515 w 5599176"/>
              <a:gd name="connsiteY49" fmla="*/ 5758703 h 5837866"/>
              <a:gd name="connsiteX50" fmla="*/ 5198863 w 5599176"/>
              <a:gd name="connsiteY50" fmla="*/ 5705031 h 5837866"/>
              <a:gd name="connsiteX51" fmla="*/ 5495151 w 5599176"/>
              <a:gd name="connsiteY51" fmla="*/ 5192597 h 5837866"/>
              <a:gd name="connsiteX52" fmla="*/ 5495151 w 5599176"/>
              <a:gd name="connsiteY52" fmla="*/ 5087808 h 5837866"/>
              <a:gd name="connsiteX53" fmla="*/ 5198863 w 5599176"/>
              <a:gd name="connsiteY53" fmla="*/ 4575374 h 5837866"/>
              <a:gd name="connsiteX54" fmla="*/ 5159904 w 5599176"/>
              <a:gd name="connsiteY54" fmla="*/ 4536079 h 5837866"/>
              <a:gd name="connsiteX55" fmla="*/ 5155395 w 5599176"/>
              <a:gd name="connsiteY55" fmla="*/ 4534190 h 5837866"/>
              <a:gd name="connsiteX56" fmla="*/ 5179563 w 5599176"/>
              <a:gd name="connsiteY56" fmla="*/ 4492393 h 5837866"/>
              <a:gd name="connsiteX57" fmla="*/ 5197535 w 5599176"/>
              <a:gd name="connsiteY57" fmla="*/ 4461308 h 5837866"/>
              <a:gd name="connsiteX58" fmla="*/ 5178894 w 5599176"/>
              <a:gd name="connsiteY58" fmla="*/ 4453491 h 5837866"/>
              <a:gd name="connsiteX59" fmla="*/ 5147358 w 5599176"/>
              <a:gd name="connsiteY59" fmla="*/ 4449302 h 5837866"/>
              <a:gd name="connsiteX60" fmla="*/ 4477491 w 5599176"/>
              <a:gd name="connsiteY60" fmla="*/ 4449302 h 5837866"/>
              <a:gd name="connsiteX61" fmla="*/ 4374769 w 5599176"/>
              <a:gd name="connsiteY61" fmla="*/ 4509842 h 5837866"/>
              <a:gd name="connsiteX62" fmla="*/ 4039112 w 5599176"/>
              <a:gd name="connsiteY62" fmla="*/ 5087866 h 5837866"/>
              <a:gd name="connsiteX63" fmla="*/ 4039112 w 5599176"/>
              <a:gd name="connsiteY63" fmla="*/ 5206066 h 5837866"/>
              <a:gd name="connsiteX64" fmla="*/ 4149904 w 5599176"/>
              <a:gd name="connsiteY64" fmla="*/ 5396858 h 5837866"/>
              <a:gd name="connsiteX65" fmla="*/ 4166123 w 5599176"/>
              <a:gd name="connsiteY65" fmla="*/ 5424788 h 5837866"/>
              <a:gd name="connsiteX66" fmla="*/ 4090989 w 5599176"/>
              <a:gd name="connsiteY66" fmla="*/ 5424788 h 5837866"/>
              <a:gd name="connsiteX67" fmla="*/ 2885347 w 5599176"/>
              <a:gd name="connsiteY67" fmla="*/ 5424788 h 5837866"/>
              <a:gd name="connsiteX68" fmla="*/ 2640748 w 5599176"/>
              <a:gd name="connsiteY68" fmla="*/ 5280629 h 5837866"/>
              <a:gd name="connsiteX69" fmla="*/ 1841498 w 5599176"/>
              <a:gd name="connsiteY69" fmla="*/ 3904264 h 5837866"/>
              <a:gd name="connsiteX70" fmla="*/ 1841498 w 5599176"/>
              <a:gd name="connsiteY70" fmla="*/ 3622812 h 5837866"/>
              <a:gd name="connsiteX71" fmla="*/ 2640748 w 5599176"/>
              <a:gd name="connsiteY71" fmla="*/ 2246446 h 5837866"/>
              <a:gd name="connsiteX72" fmla="*/ 2885347 w 5599176"/>
              <a:gd name="connsiteY72" fmla="*/ 2102288 h 5837866"/>
              <a:gd name="connsiteX73" fmla="*/ 1398966 w 5599176"/>
              <a:gd name="connsiteY73" fmla="*/ 1296578 h 5837866"/>
              <a:gd name="connsiteX74" fmla="*/ 2124510 w 5599176"/>
              <a:gd name="connsiteY74" fmla="*/ 1296578 h 5837866"/>
              <a:gd name="connsiteX75" fmla="*/ 2228158 w 5599176"/>
              <a:gd name="connsiteY75" fmla="*/ 1355876 h 5837866"/>
              <a:gd name="connsiteX76" fmla="*/ 2590929 w 5599176"/>
              <a:gd name="connsiteY76" fmla="*/ 1994969 h 5837866"/>
              <a:gd name="connsiteX77" fmla="*/ 2590929 w 5599176"/>
              <a:gd name="connsiteY77" fmla="*/ 2117956 h 5837866"/>
              <a:gd name="connsiteX78" fmla="*/ 2228158 w 5599176"/>
              <a:gd name="connsiteY78" fmla="*/ 2757048 h 5837866"/>
              <a:gd name="connsiteX79" fmla="*/ 2124510 w 5599176"/>
              <a:gd name="connsiteY79" fmla="*/ 2816345 h 5837866"/>
              <a:gd name="connsiteX80" fmla="*/ 1398966 w 5599176"/>
              <a:gd name="connsiteY80" fmla="*/ 2816345 h 5837866"/>
              <a:gd name="connsiteX81" fmla="*/ 1295319 w 5599176"/>
              <a:gd name="connsiteY81" fmla="*/ 2757048 h 5837866"/>
              <a:gd name="connsiteX82" fmla="*/ 932547 w 5599176"/>
              <a:gd name="connsiteY82" fmla="*/ 2117956 h 5837866"/>
              <a:gd name="connsiteX83" fmla="*/ 932547 w 5599176"/>
              <a:gd name="connsiteY83" fmla="*/ 1994969 h 5837866"/>
              <a:gd name="connsiteX84" fmla="*/ 1295319 w 5599176"/>
              <a:gd name="connsiteY84" fmla="*/ 1355876 h 5837866"/>
              <a:gd name="connsiteX85" fmla="*/ 1398966 w 5599176"/>
              <a:gd name="connsiteY85" fmla="*/ 1296578 h 5837866"/>
              <a:gd name="connsiteX86" fmla="*/ 2833339 w 5599176"/>
              <a:gd name="connsiteY86" fmla="*/ 0 h 5837866"/>
              <a:gd name="connsiteX87" fmla="*/ 3790866 w 5599176"/>
              <a:gd name="connsiteY87" fmla="*/ 0 h 5837866"/>
              <a:gd name="connsiteX88" fmla="*/ 3927655 w 5599176"/>
              <a:gd name="connsiteY88" fmla="*/ 78257 h 5837866"/>
              <a:gd name="connsiteX89" fmla="*/ 4406417 w 5599176"/>
              <a:gd name="connsiteY89" fmla="*/ 921691 h 5837866"/>
              <a:gd name="connsiteX90" fmla="*/ 4406417 w 5599176"/>
              <a:gd name="connsiteY90" fmla="*/ 1084002 h 5837866"/>
              <a:gd name="connsiteX91" fmla="*/ 3927655 w 5599176"/>
              <a:gd name="connsiteY91" fmla="*/ 1927435 h 5837866"/>
              <a:gd name="connsiteX92" fmla="*/ 3790866 w 5599176"/>
              <a:gd name="connsiteY92" fmla="*/ 2005692 h 5837866"/>
              <a:gd name="connsiteX93" fmla="*/ 2833339 w 5599176"/>
              <a:gd name="connsiteY93" fmla="*/ 2005692 h 5837866"/>
              <a:gd name="connsiteX94" fmla="*/ 2696552 w 5599176"/>
              <a:gd name="connsiteY94" fmla="*/ 1927435 h 5837866"/>
              <a:gd name="connsiteX95" fmla="*/ 2217788 w 5599176"/>
              <a:gd name="connsiteY95" fmla="*/ 1084002 h 5837866"/>
              <a:gd name="connsiteX96" fmla="*/ 2217788 w 5599176"/>
              <a:gd name="connsiteY96" fmla="*/ 921691 h 5837866"/>
              <a:gd name="connsiteX97" fmla="*/ 2696552 w 5599176"/>
              <a:gd name="connsiteY97" fmla="*/ 78257 h 5837866"/>
              <a:gd name="connsiteX98" fmla="*/ 2833339 w 5599176"/>
              <a:gd name="connsiteY98" fmla="*/ 0 h 5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9176" h="5837866">
                <a:moveTo>
                  <a:pt x="4515496" y="4528466"/>
                </a:moveTo>
                <a:cubicBezTo>
                  <a:pt x="4515496" y="4528466"/>
                  <a:pt x="4515496" y="4528466"/>
                  <a:pt x="5109352" y="4528466"/>
                </a:cubicBezTo>
                <a:cubicBezTo>
                  <a:pt x="5118972" y="4528466"/>
                  <a:pt x="5128352" y="4529744"/>
                  <a:pt x="5137310" y="4532179"/>
                </a:cubicBezTo>
                <a:lnTo>
                  <a:pt x="5156538" y="4540242"/>
                </a:lnTo>
                <a:lnTo>
                  <a:pt x="5144787" y="4560566"/>
                </a:lnTo>
                <a:cubicBezTo>
                  <a:pt x="5038535" y="4744330"/>
                  <a:pt x="4902533" y="4979549"/>
                  <a:pt x="4728451" y="5280629"/>
                </a:cubicBezTo>
                <a:cubicBezTo>
                  <a:pt x="4676776" y="5369869"/>
                  <a:pt x="4583758" y="5424788"/>
                  <a:pt x="4480407" y="5424788"/>
                </a:cubicBezTo>
                <a:cubicBezTo>
                  <a:pt x="4480407" y="5424788"/>
                  <a:pt x="4480407" y="5424788"/>
                  <a:pt x="4281024" y="5424788"/>
                </a:cubicBezTo>
                <a:lnTo>
                  <a:pt x="4257765" y="5424788"/>
                </a:lnTo>
                <a:lnTo>
                  <a:pt x="4235569" y="5386568"/>
                </a:lnTo>
                <a:cubicBezTo>
                  <a:pt x="4204665" y="5333348"/>
                  <a:pt x="4168705" y="5271421"/>
                  <a:pt x="4126859" y="5199359"/>
                </a:cubicBezTo>
                <a:cubicBezTo>
                  <a:pt x="4107621" y="5167412"/>
                  <a:pt x="4107621" y="5126520"/>
                  <a:pt x="4126859" y="5094573"/>
                </a:cubicBezTo>
                <a:cubicBezTo>
                  <a:pt x="4126859" y="5094573"/>
                  <a:pt x="4126859" y="5094573"/>
                  <a:pt x="4424429" y="4582137"/>
                </a:cubicBezTo>
                <a:cubicBezTo>
                  <a:pt x="4442387" y="4548913"/>
                  <a:pt x="4478299" y="4528466"/>
                  <a:pt x="4515496" y="4528466"/>
                </a:cubicBezTo>
                <a:close/>
                <a:moveTo>
                  <a:pt x="627252" y="3856590"/>
                </a:moveTo>
                <a:cubicBezTo>
                  <a:pt x="1573411" y="3856590"/>
                  <a:pt x="1573411" y="3856590"/>
                  <a:pt x="1573411" y="3856590"/>
                </a:cubicBezTo>
                <a:cubicBezTo>
                  <a:pt x="1621281" y="3856590"/>
                  <a:pt x="1683233" y="3889983"/>
                  <a:pt x="1708576" y="3931724"/>
                </a:cubicBezTo>
                <a:cubicBezTo>
                  <a:pt x="2181655" y="4741500"/>
                  <a:pt x="2181655" y="4741500"/>
                  <a:pt x="2181655" y="4741500"/>
                </a:cubicBezTo>
                <a:cubicBezTo>
                  <a:pt x="2204183" y="4786024"/>
                  <a:pt x="2204183" y="4852809"/>
                  <a:pt x="2181655" y="4897334"/>
                </a:cubicBezTo>
                <a:cubicBezTo>
                  <a:pt x="1708576" y="5707109"/>
                  <a:pt x="1708576" y="5707109"/>
                  <a:pt x="1708576" y="5707109"/>
                </a:cubicBezTo>
                <a:cubicBezTo>
                  <a:pt x="1683233" y="5748851"/>
                  <a:pt x="1621281" y="5782243"/>
                  <a:pt x="1573411" y="5782243"/>
                </a:cubicBezTo>
                <a:lnTo>
                  <a:pt x="627252" y="5782243"/>
                </a:lnTo>
                <a:cubicBezTo>
                  <a:pt x="576565" y="5782243"/>
                  <a:pt x="514614" y="5748851"/>
                  <a:pt x="492087" y="5707109"/>
                </a:cubicBezTo>
                <a:cubicBezTo>
                  <a:pt x="19008" y="4897334"/>
                  <a:pt x="19008" y="4897334"/>
                  <a:pt x="19008" y="4897334"/>
                </a:cubicBezTo>
                <a:cubicBezTo>
                  <a:pt x="-6336" y="4852809"/>
                  <a:pt x="-6336" y="4786024"/>
                  <a:pt x="19008" y="4741500"/>
                </a:cubicBezTo>
                <a:cubicBezTo>
                  <a:pt x="492087" y="3931724"/>
                  <a:pt x="492087" y="3931724"/>
                  <a:pt x="492087" y="3931724"/>
                </a:cubicBezTo>
                <a:cubicBezTo>
                  <a:pt x="514614" y="3889983"/>
                  <a:pt x="576565" y="3856590"/>
                  <a:pt x="627252" y="3856590"/>
                </a:cubicBezTo>
                <a:close/>
                <a:moveTo>
                  <a:pt x="2885347" y="2102288"/>
                </a:moveTo>
                <a:cubicBezTo>
                  <a:pt x="2885347" y="2102288"/>
                  <a:pt x="2885347" y="2102288"/>
                  <a:pt x="4480407" y="2102288"/>
                </a:cubicBezTo>
                <a:cubicBezTo>
                  <a:pt x="4583758" y="2102288"/>
                  <a:pt x="4676776" y="2157205"/>
                  <a:pt x="4728451" y="2246446"/>
                </a:cubicBezTo>
                <a:cubicBezTo>
                  <a:pt x="4728451" y="2246446"/>
                  <a:pt x="4728451" y="2246446"/>
                  <a:pt x="5524258" y="3622812"/>
                </a:cubicBezTo>
                <a:cubicBezTo>
                  <a:pt x="5575934" y="3708621"/>
                  <a:pt x="5575934" y="3818455"/>
                  <a:pt x="5524258" y="3904264"/>
                </a:cubicBezTo>
                <a:cubicBezTo>
                  <a:pt x="5524258" y="3904264"/>
                  <a:pt x="5524258" y="3904264"/>
                  <a:pt x="5228769" y="4415318"/>
                </a:cubicBezTo>
                <a:lnTo>
                  <a:pt x="5203866" y="4458387"/>
                </a:lnTo>
                <a:lnTo>
                  <a:pt x="5204742" y="4458755"/>
                </a:lnTo>
                <a:cubicBezTo>
                  <a:pt x="5222647" y="4469206"/>
                  <a:pt x="5237838" y="4484340"/>
                  <a:pt x="5248690" y="4503079"/>
                </a:cubicBezTo>
                <a:cubicBezTo>
                  <a:pt x="5248690" y="4503079"/>
                  <a:pt x="5248690" y="4503079"/>
                  <a:pt x="5582899" y="5081103"/>
                </a:cubicBezTo>
                <a:cubicBezTo>
                  <a:pt x="5604602" y="5117139"/>
                  <a:pt x="5604602" y="5163265"/>
                  <a:pt x="5582899" y="5199302"/>
                </a:cubicBezTo>
                <a:cubicBezTo>
                  <a:pt x="5582899" y="5199302"/>
                  <a:pt x="5582899" y="5199302"/>
                  <a:pt x="5248690" y="5777325"/>
                </a:cubicBezTo>
                <a:cubicBezTo>
                  <a:pt x="5226987" y="5814802"/>
                  <a:pt x="5187924" y="5837866"/>
                  <a:pt x="5144519" y="5837866"/>
                </a:cubicBezTo>
                <a:cubicBezTo>
                  <a:pt x="5144519" y="5837866"/>
                  <a:pt x="5144519" y="5837866"/>
                  <a:pt x="4474653" y="5837866"/>
                </a:cubicBezTo>
                <a:cubicBezTo>
                  <a:pt x="4432695" y="5837866"/>
                  <a:pt x="4392186" y="5814802"/>
                  <a:pt x="4371930" y="5777325"/>
                </a:cubicBezTo>
                <a:cubicBezTo>
                  <a:pt x="4371930" y="5777325"/>
                  <a:pt x="4371930" y="5777325"/>
                  <a:pt x="4191892" y="5467287"/>
                </a:cubicBezTo>
                <a:lnTo>
                  <a:pt x="4171554" y="5432262"/>
                </a:lnTo>
                <a:lnTo>
                  <a:pt x="4187556" y="5432262"/>
                </a:lnTo>
                <a:lnTo>
                  <a:pt x="4263195" y="5432262"/>
                </a:lnTo>
                <a:lnTo>
                  <a:pt x="4296053" y="5488847"/>
                </a:lnTo>
                <a:cubicBezTo>
                  <a:pt x="4421590" y="5705031"/>
                  <a:pt x="4421590" y="5705031"/>
                  <a:pt x="4421590" y="5705031"/>
                </a:cubicBezTo>
                <a:cubicBezTo>
                  <a:pt x="4439548" y="5738256"/>
                  <a:pt x="4475462" y="5758703"/>
                  <a:pt x="4512658" y="5758703"/>
                </a:cubicBezTo>
                <a:cubicBezTo>
                  <a:pt x="5106515" y="5758703"/>
                  <a:pt x="5106515" y="5758703"/>
                  <a:pt x="5106515" y="5758703"/>
                </a:cubicBezTo>
                <a:cubicBezTo>
                  <a:pt x="5144993" y="5758703"/>
                  <a:pt x="5179624" y="5738256"/>
                  <a:pt x="5198863" y="5705031"/>
                </a:cubicBezTo>
                <a:cubicBezTo>
                  <a:pt x="5495151" y="5192597"/>
                  <a:pt x="5495151" y="5192597"/>
                  <a:pt x="5495151" y="5192597"/>
                </a:cubicBezTo>
                <a:cubicBezTo>
                  <a:pt x="5514390" y="5160648"/>
                  <a:pt x="5514390" y="5119756"/>
                  <a:pt x="5495151" y="5087808"/>
                </a:cubicBezTo>
                <a:cubicBezTo>
                  <a:pt x="5198863" y="4575374"/>
                  <a:pt x="5198863" y="4575374"/>
                  <a:pt x="5198863" y="4575374"/>
                </a:cubicBezTo>
                <a:cubicBezTo>
                  <a:pt x="5189244" y="4558761"/>
                  <a:pt x="5175776" y="4545343"/>
                  <a:pt x="5159904" y="4536079"/>
                </a:cubicBezTo>
                <a:lnTo>
                  <a:pt x="5155395" y="4534190"/>
                </a:lnTo>
                <a:lnTo>
                  <a:pt x="5179563" y="4492393"/>
                </a:lnTo>
                <a:lnTo>
                  <a:pt x="5197535" y="4461308"/>
                </a:lnTo>
                <a:lnTo>
                  <a:pt x="5178894" y="4453491"/>
                </a:lnTo>
                <a:cubicBezTo>
                  <a:pt x="5168788" y="4450743"/>
                  <a:pt x="5158209" y="4449302"/>
                  <a:pt x="5147358" y="4449302"/>
                </a:cubicBezTo>
                <a:cubicBezTo>
                  <a:pt x="4477491" y="4449302"/>
                  <a:pt x="4477491" y="4449302"/>
                  <a:pt x="4477491" y="4449302"/>
                </a:cubicBezTo>
                <a:cubicBezTo>
                  <a:pt x="4435534" y="4449302"/>
                  <a:pt x="4395024" y="4472365"/>
                  <a:pt x="4374769" y="4509842"/>
                </a:cubicBezTo>
                <a:cubicBezTo>
                  <a:pt x="4039112" y="5087866"/>
                  <a:pt x="4039112" y="5087866"/>
                  <a:pt x="4039112" y="5087866"/>
                </a:cubicBezTo>
                <a:cubicBezTo>
                  <a:pt x="4017409" y="5123902"/>
                  <a:pt x="4017409" y="5170028"/>
                  <a:pt x="4039112" y="5206066"/>
                </a:cubicBezTo>
                <a:cubicBezTo>
                  <a:pt x="4081068" y="5278318"/>
                  <a:pt x="4117780" y="5341539"/>
                  <a:pt x="4149904" y="5396858"/>
                </a:cubicBezTo>
                <a:lnTo>
                  <a:pt x="4166123" y="5424788"/>
                </a:lnTo>
                <a:lnTo>
                  <a:pt x="4090989" y="5424788"/>
                </a:lnTo>
                <a:cubicBezTo>
                  <a:pt x="3857338" y="5424788"/>
                  <a:pt x="3483496" y="5424788"/>
                  <a:pt x="2885347" y="5424788"/>
                </a:cubicBezTo>
                <a:cubicBezTo>
                  <a:pt x="2785442" y="5424788"/>
                  <a:pt x="2688979" y="5369869"/>
                  <a:pt x="2640748" y="5280629"/>
                </a:cubicBezTo>
                <a:cubicBezTo>
                  <a:pt x="2640748" y="5280629"/>
                  <a:pt x="2640748" y="5280629"/>
                  <a:pt x="1841498" y="3904264"/>
                </a:cubicBezTo>
                <a:cubicBezTo>
                  <a:pt x="1789821" y="3818455"/>
                  <a:pt x="1789821" y="3708621"/>
                  <a:pt x="1841498" y="3622812"/>
                </a:cubicBezTo>
                <a:cubicBezTo>
                  <a:pt x="1841498" y="3622812"/>
                  <a:pt x="1841498" y="3622812"/>
                  <a:pt x="2640748" y="2246446"/>
                </a:cubicBezTo>
                <a:cubicBezTo>
                  <a:pt x="2688979" y="2157205"/>
                  <a:pt x="2785442" y="2102288"/>
                  <a:pt x="2885347" y="2102288"/>
                </a:cubicBezTo>
                <a:close/>
                <a:moveTo>
                  <a:pt x="1398966" y="1296578"/>
                </a:moveTo>
                <a:cubicBezTo>
                  <a:pt x="2124510" y="1296578"/>
                  <a:pt x="2124510" y="1296578"/>
                  <a:pt x="2124510" y="1296578"/>
                </a:cubicBezTo>
                <a:cubicBezTo>
                  <a:pt x="2161218" y="1296578"/>
                  <a:pt x="2208725" y="1322933"/>
                  <a:pt x="2228158" y="1355876"/>
                </a:cubicBezTo>
                <a:cubicBezTo>
                  <a:pt x="2590929" y="1994969"/>
                  <a:pt x="2590929" y="1994969"/>
                  <a:pt x="2590929" y="1994969"/>
                </a:cubicBezTo>
                <a:cubicBezTo>
                  <a:pt x="2608205" y="2030108"/>
                  <a:pt x="2608205" y="2082816"/>
                  <a:pt x="2590929" y="2117956"/>
                </a:cubicBezTo>
                <a:cubicBezTo>
                  <a:pt x="2228158" y="2757048"/>
                  <a:pt x="2228158" y="2757048"/>
                  <a:pt x="2228158" y="2757048"/>
                </a:cubicBezTo>
                <a:cubicBezTo>
                  <a:pt x="2208725" y="2789992"/>
                  <a:pt x="2161218" y="2816345"/>
                  <a:pt x="2124510" y="2816345"/>
                </a:cubicBezTo>
                <a:lnTo>
                  <a:pt x="1398966" y="2816345"/>
                </a:lnTo>
                <a:cubicBezTo>
                  <a:pt x="1360099" y="2816345"/>
                  <a:pt x="1312593" y="2789992"/>
                  <a:pt x="1295319" y="2757048"/>
                </a:cubicBezTo>
                <a:cubicBezTo>
                  <a:pt x="932547" y="2117956"/>
                  <a:pt x="932547" y="2117956"/>
                  <a:pt x="932547" y="2117956"/>
                </a:cubicBezTo>
                <a:cubicBezTo>
                  <a:pt x="913112" y="2082816"/>
                  <a:pt x="913112" y="2030108"/>
                  <a:pt x="932547" y="1994969"/>
                </a:cubicBezTo>
                <a:cubicBezTo>
                  <a:pt x="1295319" y="1355876"/>
                  <a:pt x="1295319" y="1355876"/>
                  <a:pt x="1295319" y="1355876"/>
                </a:cubicBezTo>
                <a:cubicBezTo>
                  <a:pt x="1312593" y="1322933"/>
                  <a:pt x="1360099" y="1296578"/>
                  <a:pt x="1398966" y="1296578"/>
                </a:cubicBezTo>
                <a:close/>
                <a:moveTo>
                  <a:pt x="2833339" y="0"/>
                </a:moveTo>
                <a:cubicBezTo>
                  <a:pt x="3790866" y="0"/>
                  <a:pt x="3790866" y="0"/>
                  <a:pt x="3790866" y="0"/>
                </a:cubicBezTo>
                <a:cubicBezTo>
                  <a:pt x="3839312" y="0"/>
                  <a:pt x="3902008" y="34781"/>
                  <a:pt x="3927655" y="78257"/>
                </a:cubicBezTo>
                <a:cubicBezTo>
                  <a:pt x="4406417" y="921691"/>
                  <a:pt x="4406417" y="921691"/>
                  <a:pt x="4406417" y="921691"/>
                </a:cubicBezTo>
                <a:cubicBezTo>
                  <a:pt x="4429216" y="968065"/>
                  <a:pt x="4429216" y="1037627"/>
                  <a:pt x="4406417" y="1084002"/>
                </a:cubicBezTo>
                <a:cubicBezTo>
                  <a:pt x="3927655" y="1927435"/>
                  <a:pt x="3927655" y="1927435"/>
                  <a:pt x="3927655" y="1927435"/>
                </a:cubicBezTo>
                <a:cubicBezTo>
                  <a:pt x="3902008" y="1970913"/>
                  <a:pt x="3839312" y="2005692"/>
                  <a:pt x="3790866" y="2005692"/>
                </a:cubicBezTo>
                <a:lnTo>
                  <a:pt x="2833339" y="2005692"/>
                </a:lnTo>
                <a:cubicBezTo>
                  <a:pt x="2782044" y="2005692"/>
                  <a:pt x="2719350" y="1970913"/>
                  <a:pt x="2696552" y="1927435"/>
                </a:cubicBezTo>
                <a:cubicBezTo>
                  <a:pt x="2217788" y="1084002"/>
                  <a:pt x="2217788" y="1084002"/>
                  <a:pt x="2217788" y="1084002"/>
                </a:cubicBezTo>
                <a:cubicBezTo>
                  <a:pt x="2192139" y="1037627"/>
                  <a:pt x="2192139" y="968065"/>
                  <a:pt x="2217788" y="921691"/>
                </a:cubicBezTo>
                <a:cubicBezTo>
                  <a:pt x="2696552" y="78257"/>
                  <a:pt x="2696552" y="78257"/>
                  <a:pt x="2696552" y="78257"/>
                </a:cubicBezTo>
                <a:cubicBezTo>
                  <a:pt x="2719350" y="34781"/>
                  <a:pt x="2782044" y="0"/>
                  <a:pt x="2833339"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 name="Content Placeholder 11">
            <a:extLst>
              <a:ext uri="{C183D7F6-B498-43B3-948B-1728B52AA6E4}">
                <adec:decorative xmlns:adec="http://schemas.microsoft.com/office/drawing/2017/decorative" val="1"/>
              </a:ext>
            </a:extLst>
          </p:cNvPr>
          <p:cNvPicPr>
            <a:picLocks noChangeAspect="1"/>
          </p:cNvPicPr>
          <p:nvPr>
            <p:custDataLst>
              <p:tags r:id="rId5"/>
            </p:custDataLst>
          </p:nvPr>
        </p:nvPicPr>
        <p:blipFill>
          <a:blip r:embed="rId15">
            <a:extLst>
              <a:ext uri="{28A0092B-C50C-407E-A947-70E740481C1C}">
                <a14:useLocalDpi xmlns:a14="http://schemas.microsoft.com/office/drawing/2010/main" val="0"/>
              </a:ext>
            </a:extLst>
          </a:blip>
          <a:stretch>
            <a:fillRect/>
          </a:stretch>
        </p:blipFill>
        <p:spPr>
          <a:xfrm>
            <a:off x="1681976" y="1991843"/>
            <a:ext cx="1021912" cy="1153570"/>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6"/>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62E2E063-6E88-4DD1-9791-6DD772F36931}" type="slidenum">
              <a:rPr lang="en-US">
                <a:solidFill>
                  <a:schemeClr val="bg1"/>
                </a:solidFill>
              </a:rPr>
              <a:pPr algn="ctr">
                <a:spcAft>
                  <a:spcPts val="600"/>
                </a:spcAft>
              </a:pPr>
              <a:t>5</a:t>
            </a:fld>
            <a:endParaRPr lang="en-US" dirty="0">
              <a:solidFill>
                <a:schemeClr val="bg1"/>
              </a:solidFill>
            </a:endParaRPr>
          </a:p>
        </p:txBody>
      </p:sp>
      <p:pic>
        <p:nvPicPr>
          <p:cNvPr id="5" name="Graphic 11">
            <a:extLst>
              <a:ext uri="{FF2B5EF4-FFF2-40B4-BE49-F238E27FC236}">
                <a16:creationId xmlns:a16="http://schemas.microsoft.com/office/drawing/2014/main" id="{75CCE01F-D2A3-2963-28EA-25F890897878}"/>
              </a:ext>
              <a:ext uri="{C183D7F6-B498-43B3-948B-1728B52AA6E4}">
                <adec:decorative xmlns:adec="http://schemas.microsoft.com/office/drawing/2017/decorative" val="1"/>
              </a:ext>
            </a:extLst>
          </p:cNvPr>
          <p:cNvPicPr>
            <a:picLocks noChangeAspect="1"/>
          </p:cNvPicPr>
          <p:nvPr>
            <p:custDataLst>
              <p:tags r:id="rId7"/>
            </p:custDataLst>
          </p:nvPr>
        </p:nvPicPr>
        <p:blipFill>
          <a:blip r:embed="rId16">
            <a:extLst>
              <a:ext uri="{96DAC541-7B7A-43D3-8B79-37D633B846F1}">
                <asvg:svgBlip xmlns:asvg="http://schemas.microsoft.com/office/drawing/2016/SVG/main" r:embed="rId17"/>
              </a:ext>
            </a:extLst>
          </a:blip>
          <a:stretch>
            <a:fillRect/>
          </a:stretch>
        </p:blipFill>
        <p:spPr>
          <a:xfrm>
            <a:off x="607646" y="4603262"/>
            <a:ext cx="1617784" cy="1617784"/>
          </a:xfrm>
          <a:prstGeom prst="rect">
            <a:avLst/>
          </a:prstGeom>
        </p:spPr>
      </p:pic>
      <p:pic>
        <p:nvPicPr>
          <p:cNvPr id="12" name="Graphic 12">
            <a:extLst>
              <a:ext uri="{FF2B5EF4-FFF2-40B4-BE49-F238E27FC236}">
                <a16:creationId xmlns:a16="http://schemas.microsoft.com/office/drawing/2014/main" id="{0CAC6809-8E2E-1C91-4CD5-B5143F95795C}"/>
              </a:ext>
              <a:ext uri="{C183D7F6-B498-43B3-948B-1728B52AA6E4}">
                <adec:decorative xmlns:adec="http://schemas.microsoft.com/office/drawing/2017/decorative" val="1"/>
              </a:ext>
            </a:extLst>
          </p:cNvPr>
          <p:cNvPicPr>
            <a:picLocks noChangeAspect="1"/>
          </p:cNvPicPr>
          <p:nvPr>
            <p:custDataLst>
              <p:tags r:id="rId8"/>
            </p:custDataLst>
          </p:nvPr>
        </p:nvPicPr>
        <p:blipFill>
          <a:blip r:embed="rId18">
            <a:extLst>
              <a:ext uri="{96DAC541-7B7A-43D3-8B79-37D633B846F1}">
                <asvg:svgBlip xmlns:asvg="http://schemas.microsoft.com/office/drawing/2016/SVG/main" r:embed="rId19"/>
              </a:ext>
            </a:extLst>
          </a:blip>
          <a:stretch>
            <a:fillRect/>
          </a:stretch>
        </p:blipFill>
        <p:spPr>
          <a:xfrm rot="-1860000">
            <a:off x="3108569" y="685800"/>
            <a:ext cx="1588476" cy="1588476"/>
          </a:xfrm>
          <a:prstGeom prst="rect">
            <a:avLst/>
          </a:prstGeom>
        </p:spPr>
      </p:pic>
      <p:pic>
        <p:nvPicPr>
          <p:cNvPr id="13" name="Graphic 13">
            <a:extLst>
              <a:ext uri="{FF2B5EF4-FFF2-40B4-BE49-F238E27FC236}">
                <a16:creationId xmlns:a16="http://schemas.microsoft.com/office/drawing/2014/main" id="{AD7E498A-ACC3-6BCF-AAAB-A4BC8DC46447}"/>
              </a:ext>
              <a:ext uri="{C183D7F6-B498-43B3-948B-1728B52AA6E4}">
                <adec:decorative xmlns:adec="http://schemas.microsoft.com/office/drawing/2017/decorative" val="1"/>
              </a:ext>
            </a:extLst>
          </p:cNvPr>
          <p:cNvPicPr>
            <a:picLocks noChangeAspect="1"/>
          </p:cNvPicPr>
          <p:nvPr>
            <p:custDataLst>
              <p:tags r:id="rId9"/>
            </p:custDataLst>
          </p:nvPr>
        </p:nvPicPr>
        <p:blipFill>
          <a:blip r:embed="rId20">
            <a:extLst>
              <a:ext uri="{96DAC541-7B7A-43D3-8B79-37D633B846F1}">
                <asvg:svgBlip xmlns:asvg="http://schemas.microsoft.com/office/drawing/2016/SVG/main" r:embed="rId21"/>
              </a:ext>
            </a:extLst>
          </a:blip>
          <a:stretch>
            <a:fillRect/>
          </a:stretch>
        </p:blipFill>
        <p:spPr>
          <a:xfrm>
            <a:off x="2903415" y="2795954"/>
            <a:ext cx="2614246" cy="2614246"/>
          </a:xfrm>
          <a:prstGeom prst="rect">
            <a:avLst/>
          </a:prstGeom>
        </p:spPr>
      </p:pic>
      <p:sp>
        <p:nvSpPr>
          <p:cNvPr id="7" name="Title 1">
            <a:extLst>
              <a:ext uri="{FF2B5EF4-FFF2-40B4-BE49-F238E27FC236}">
                <a16:creationId xmlns:a16="http://schemas.microsoft.com/office/drawing/2014/main" id="{C570A6E6-C613-BE03-3FAA-675D941C926E}"/>
              </a:ext>
            </a:extLst>
          </p:cNvPr>
          <p:cNvSpPr txBox="1">
            <a:spLocks/>
          </p:cNvSpPr>
          <p:nvPr>
            <p:custDataLst>
              <p:tags r:id="rId10"/>
            </p:custDataLst>
          </p:nvPr>
        </p:nvSpPr>
        <p:spPr>
          <a:xfrm>
            <a:off x="6659026" y="2637325"/>
            <a:ext cx="4820497" cy="25155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Gotham Rounded Bold" pitchFamily="50" charset="0"/>
                <a:ea typeface="+mj-ea"/>
                <a:cs typeface="+mj-cs"/>
              </a:defRPr>
            </a:lvl1pPr>
          </a:lstStyle>
          <a:p>
            <a:pPr marL="457200" indent="-457200" algn="r">
              <a:buFont typeface="Gotham Rounded Book" pitchFamily="50" charset="0"/>
              <a:buChar char="–"/>
            </a:pPr>
            <a:r>
              <a:rPr lang="fr-CA" b="1" dirty="0">
                <a:latin typeface="Gotham Rounded Book"/>
                <a:cs typeface="Calibri Light"/>
              </a:rPr>
              <a:t>la santé</a:t>
            </a:r>
          </a:p>
          <a:p>
            <a:pPr marL="457200" indent="-457200" algn="r">
              <a:buFont typeface="Gotham Rounded Book" pitchFamily="50" charset="0"/>
              <a:buChar char="–"/>
            </a:pPr>
            <a:r>
              <a:rPr lang="fr-CA" b="1" dirty="0">
                <a:latin typeface="Gotham Rounded Book"/>
                <a:cs typeface="Calibri Light"/>
              </a:rPr>
              <a:t>le maintien de l’ordre</a:t>
            </a:r>
          </a:p>
          <a:p>
            <a:pPr marL="457200" indent="-457200" algn="r">
              <a:buFont typeface="Gotham Rounded Book" pitchFamily="50" charset="0"/>
              <a:buChar char="–"/>
            </a:pPr>
            <a:r>
              <a:rPr lang="fr-CA" b="1" dirty="0">
                <a:latin typeface="Gotham Rounded Book"/>
                <a:cs typeface="Calibri Light"/>
              </a:rPr>
              <a:t>l’éducation</a:t>
            </a:r>
          </a:p>
          <a:p>
            <a:pPr marL="457200" indent="-457200" algn="r">
              <a:buFont typeface="Gotham Rounded Book" pitchFamily="50" charset="0"/>
              <a:buChar char="–"/>
            </a:pPr>
            <a:r>
              <a:rPr lang="fr-CA" b="1" dirty="0">
                <a:latin typeface="Gotham Rounded Book"/>
                <a:cs typeface="Calibri Light"/>
              </a:rPr>
              <a:t>le logement</a:t>
            </a:r>
          </a:p>
          <a:p>
            <a:pPr marL="457200" indent="-457200" algn="r">
              <a:buFont typeface="Gotham Rounded Book" pitchFamily="50" charset="0"/>
              <a:buChar char="–"/>
            </a:pPr>
            <a:r>
              <a:rPr lang="fr-CA" b="1" dirty="0">
                <a:latin typeface="Gotham Rounded Book"/>
                <a:cs typeface="Calibri Light"/>
              </a:rPr>
              <a:t>la taxation</a:t>
            </a:r>
          </a:p>
          <a:p>
            <a:pPr marL="457200" indent="-457200" algn="r">
              <a:buFont typeface="Gotham Rounded Book" pitchFamily="50" charset="0"/>
              <a:buChar char="–"/>
            </a:pPr>
            <a:r>
              <a:rPr lang="fr-CA" b="1" dirty="0">
                <a:latin typeface="Gotham Rounded Book"/>
                <a:cs typeface="Calibri Light"/>
              </a:rPr>
              <a:t>le transport</a:t>
            </a:r>
          </a:p>
        </p:txBody>
      </p:sp>
      <p:sp>
        <p:nvSpPr>
          <p:cNvPr id="8" name="Rectangle 7">
            <a:extLst>
              <a:ext uri="{FF2B5EF4-FFF2-40B4-BE49-F238E27FC236}">
                <a16:creationId xmlns:a16="http://schemas.microsoft.com/office/drawing/2014/main" id="{E8ACBA45-886B-BDBC-9B5E-0EA0236CEEC9}"/>
              </a:ext>
              <a:ext uri="{C183D7F6-B498-43B3-948B-1728B52AA6E4}">
                <adec:decorative xmlns:adec="http://schemas.microsoft.com/office/drawing/2017/decorative" val="1"/>
              </a:ext>
            </a:extLst>
          </p:cNvPr>
          <p:cNvSpPr/>
          <p:nvPr>
            <p:custDataLst>
              <p:tags r:id="rId11"/>
            </p:custDataLst>
          </p:nvPr>
        </p:nvSpPr>
        <p:spPr>
          <a:xfrm>
            <a:off x="7114032" y="5359229"/>
            <a:ext cx="5079803" cy="4585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F3AE90C1-8A59-CCA5-4ADB-3E77F94EF5A1}"/>
              </a:ext>
            </a:extLst>
          </p:cNvPr>
          <p:cNvSpPr txBox="1"/>
          <p:nvPr>
            <p:custDataLst>
              <p:tags r:id="rId12"/>
            </p:custDataLst>
          </p:nvPr>
        </p:nvSpPr>
        <p:spPr>
          <a:xfrm>
            <a:off x="6931499" y="5402159"/>
            <a:ext cx="5276913" cy="368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fr-CA" b="1" dirty="0"/>
              <a:t>Quelles responsabilités ont une incidence sur ta vie?</a:t>
            </a:r>
          </a:p>
        </p:txBody>
      </p:sp>
    </p:spTree>
    <p:extLst>
      <p:ext uri="{BB962C8B-B14F-4D97-AF65-F5344CB8AC3E}">
        <p14:creationId xmlns:p14="http://schemas.microsoft.com/office/powerpoint/2010/main" val="14354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a:extLst>
              <a:ext uri="{FF2B5EF4-FFF2-40B4-BE49-F238E27FC236}">
                <a16:creationId xmlns:a16="http://schemas.microsoft.com/office/drawing/2014/main" id="{FA07F713-999B-F2FC-2209-D74C679BAD71}"/>
              </a:ext>
            </a:extLst>
          </p:cNvPr>
          <p:cNvSpPr>
            <a:spLocks noGrp="1"/>
          </p:cNvSpPr>
          <p:nvPr>
            <p:ph type="title"/>
            <p:custDataLst>
              <p:tags r:id="rId2"/>
            </p:custDataLst>
          </p:nvPr>
        </p:nvSpPr>
        <p:spPr>
          <a:xfrm>
            <a:off x="1028700" y="1967266"/>
            <a:ext cx="2628900" cy="2547257"/>
          </a:xfrm>
          <a:noFill/>
          <a:ln>
            <a:solidFill>
              <a:srgbClr val="FFC000"/>
            </a:solidFill>
          </a:ln>
        </p:spPr>
        <p:txBody>
          <a:bodyPr vert="horz" lIns="91440" tIns="45720" rIns="91440" bIns="45720" rtlCol="0" anchor="ctr">
            <a:normAutofit/>
          </a:bodyPr>
          <a:lstStyle/>
          <a:p>
            <a:pPr algn="ctr"/>
            <a:r>
              <a:rPr lang="fr-CA" sz="2000" b="1" dirty="0">
                <a:solidFill>
                  <a:srgbClr val="FFC000"/>
                </a:solidFill>
                <a:latin typeface="+mj-lt"/>
                <a:ea typeface="+mj-ea"/>
                <a:cs typeface="+mj-cs"/>
              </a:rPr>
              <a:t>Paliers de gouvernement</a:t>
            </a:r>
            <a:br>
              <a:rPr lang="fr-CA" sz="2000" b="1" dirty="0">
                <a:latin typeface="+mj-lt"/>
                <a:ea typeface="+mj-ea"/>
                <a:cs typeface="+mj-cs"/>
              </a:rPr>
            </a:br>
            <a:r>
              <a:rPr lang="fr-CA" sz="2000" dirty="0">
                <a:solidFill>
                  <a:srgbClr val="FFFFFF"/>
                </a:solidFill>
                <a:latin typeface="+mj-lt"/>
                <a:ea typeface="+mj-ea"/>
                <a:cs typeface="+mj-cs"/>
              </a:rPr>
              <a:t>Le Canada possède un système fédéraliste, c’est-à-dire comportant plusieurs paliers de gouvernement.</a:t>
            </a:r>
          </a:p>
        </p:txBody>
      </p:sp>
      <p:sp>
        <p:nvSpPr>
          <p:cNvPr id="53" name="Text Placeholder 12">
            <a:extLst>
              <a:ext uri="{FF2B5EF4-FFF2-40B4-BE49-F238E27FC236}">
                <a16:creationId xmlns:a16="http://schemas.microsoft.com/office/drawing/2014/main" id="{E10C09CB-6B1F-F49E-F281-F5E677ACE529}"/>
              </a:ext>
            </a:extLst>
          </p:cNvPr>
          <p:cNvSpPr>
            <a:spLocks noGrp="1"/>
          </p:cNvSpPr>
          <p:nvPr>
            <p:ph type="body" sz="half" idx="2"/>
            <p:custDataLst>
              <p:tags r:id="rId3"/>
            </p:custDataLst>
          </p:nvPr>
        </p:nvSpPr>
        <p:spPr>
          <a:xfrm>
            <a:off x="4776788" y="535822"/>
            <a:ext cx="6780213" cy="1785938"/>
          </a:xfrm>
        </p:spPr>
        <p:txBody>
          <a:bodyPr vert="horz" wrap="square" lIns="91440" tIns="45720" rIns="91440" bIns="45720" rtlCol="0" anchor="t">
            <a:normAutofit fontScale="92500" lnSpcReduction="20000"/>
          </a:bodyPr>
          <a:lstStyle/>
          <a:p>
            <a:r>
              <a:rPr lang="fr-CA" sz="2200" b="1" dirty="0">
                <a:latin typeface="Gotham Rounded Book"/>
              </a:rPr>
              <a:t>Gouvernement fédéral</a:t>
            </a:r>
          </a:p>
          <a:p>
            <a:r>
              <a:rPr lang="fr-CA" sz="2200" dirty="0">
                <a:latin typeface="Gotham Rounded Book"/>
              </a:rPr>
              <a:t>Ce palier de gouvernement exerce des compétences touchant l’ensemble du pays. La cheffe ou le chef du parti politique qui a remporté le plus grand nombre de sièges à la </a:t>
            </a:r>
            <a:r>
              <a:rPr lang="fr-CA" sz="2200" b="1" dirty="0">
                <a:latin typeface="Gotham Rounded Book"/>
              </a:rPr>
              <a:t>Chambre des communes</a:t>
            </a:r>
            <a:r>
              <a:rPr lang="fr-CA" sz="2200" dirty="0">
                <a:latin typeface="Gotham Rounded Book"/>
              </a:rPr>
              <a:t> lors de la dernière élection devient </a:t>
            </a:r>
            <a:r>
              <a:rPr lang="fr-CA" sz="2200" b="1" dirty="0">
                <a:latin typeface="Gotham Rounded Book"/>
              </a:rPr>
              <a:t>première </a:t>
            </a:r>
            <a:r>
              <a:rPr lang="fr-CA" sz="2200" dirty="0">
                <a:latin typeface="Gotham Rounded Book"/>
              </a:rPr>
              <a:t>ou</a:t>
            </a:r>
            <a:r>
              <a:rPr lang="fr-CA" sz="2200" b="1" dirty="0">
                <a:latin typeface="Gotham Rounded Book"/>
              </a:rPr>
              <a:t> premier ministre</a:t>
            </a:r>
            <a:r>
              <a:rPr lang="fr-CA" sz="2200" dirty="0">
                <a:latin typeface="Gotham Rounded Book"/>
              </a:rPr>
              <a:t>.</a:t>
            </a:r>
          </a:p>
        </p:txBody>
      </p:sp>
      <p:sp>
        <p:nvSpPr>
          <p:cNvPr id="15" name="Text Placeholder 12">
            <a:extLst>
              <a:ext uri="{FF2B5EF4-FFF2-40B4-BE49-F238E27FC236}">
                <a16:creationId xmlns:a16="http://schemas.microsoft.com/office/drawing/2014/main" id="{0DBCBC64-AFD7-EF43-BA69-EC3E9C4B7010}"/>
              </a:ext>
            </a:extLst>
          </p:cNvPr>
          <p:cNvSpPr txBox="1">
            <a:spLocks/>
          </p:cNvSpPr>
          <p:nvPr>
            <p:custDataLst>
              <p:tags r:id="rId4"/>
            </p:custDataLst>
          </p:nvPr>
        </p:nvSpPr>
        <p:spPr>
          <a:xfrm>
            <a:off x="4776788" y="2496347"/>
            <a:ext cx="7146988" cy="1966215"/>
          </a:xfrm>
          <a:prstGeom prst="rect">
            <a:avLst/>
          </a:prstGeom>
        </p:spPr>
        <p:txBody>
          <a:bodyPr vert="horz" wrap="square" lIns="91440" tIns="45720" rIns="91440" bIns="45720" rtlCol="0" anchor="t">
            <a:normAutofit fontScale="92500"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CA" sz="2200" b="1" dirty="0">
                <a:latin typeface="Gotham Rounded Book"/>
              </a:rPr>
              <a:t>Gouvernement provincial/territorial</a:t>
            </a:r>
          </a:p>
          <a:p>
            <a:r>
              <a:rPr lang="fr-CA" sz="2200" dirty="0">
                <a:latin typeface="Gotham Rounded Book"/>
              </a:rPr>
              <a:t>Chaque province et territoire compte une </a:t>
            </a:r>
            <a:r>
              <a:rPr lang="fr-CA" sz="2200" b="1" dirty="0">
                <a:latin typeface="Gotham Rounded Book"/>
              </a:rPr>
              <a:t>Assemblée législative</a:t>
            </a:r>
            <a:r>
              <a:rPr lang="fr-CA" sz="2200" dirty="0">
                <a:latin typeface="Gotham Rounded Book"/>
              </a:rPr>
              <a:t> chargée de créer des lois et des politiques. Le gouvernement est dirigé par la </a:t>
            </a:r>
            <a:r>
              <a:rPr lang="fr-CA" sz="2200" b="1" dirty="0">
                <a:latin typeface="Gotham Rounded Book"/>
              </a:rPr>
              <a:t>première</a:t>
            </a:r>
            <a:r>
              <a:rPr lang="fr-CA" sz="2200" b="0" i="0" dirty="0">
                <a:latin typeface="Gotham Rounded Book"/>
              </a:rPr>
              <a:t> ou le </a:t>
            </a:r>
            <a:r>
              <a:rPr lang="fr-CA" sz="2200" b="1" dirty="0">
                <a:latin typeface="Gotham Rounded Book"/>
              </a:rPr>
              <a:t>premier ministre provincial</a:t>
            </a:r>
            <a:r>
              <a:rPr lang="fr-CA" sz="2200" dirty="0">
                <a:latin typeface="Gotham Rounded Book"/>
              </a:rPr>
              <a:t>. Cette responsabilité est confiée à la cheffe ou au chef du parti détenant le plus grand nombre de sièges.</a:t>
            </a:r>
          </a:p>
        </p:txBody>
      </p:sp>
      <p:sp>
        <p:nvSpPr>
          <p:cNvPr id="16" name="Text Placeholder 12">
            <a:extLst>
              <a:ext uri="{FF2B5EF4-FFF2-40B4-BE49-F238E27FC236}">
                <a16:creationId xmlns:a16="http://schemas.microsoft.com/office/drawing/2014/main" id="{42EE3FC5-485D-EE70-FB31-72103A9F38B2}"/>
              </a:ext>
            </a:extLst>
          </p:cNvPr>
          <p:cNvSpPr txBox="1">
            <a:spLocks/>
          </p:cNvSpPr>
          <p:nvPr>
            <p:custDataLst>
              <p:tags r:id="rId5"/>
            </p:custDataLst>
          </p:nvPr>
        </p:nvSpPr>
        <p:spPr>
          <a:xfrm>
            <a:off x="4776788" y="4617897"/>
            <a:ext cx="7028116" cy="1689100"/>
          </a:xfrm>
          <a:prstGeom prst="rect">
            <a:avLst/>
          </a:prstGeom>
        </p:spPr>
        <p:txBody>
          <a:bodyPr vert="horz" wrap="square"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CA" sz="2000" b="1" dirty="0">
                <a:latin typeface="Gotham Rounded Book"/>
              </a:rPr>
              <a:t>Administration municipale</a:t>
            </a:r>
          </a:p>
          <a:p>
            <a:r>
              <a:rPr lang="fr-CA" sz="2000" dirty="0">
                <a:latin typeface="Gotham Rounded Book"/>
              </a:rPr>
              <a:t>Appelés « municipalités », les villes ou les quartiers disposent d’un </a:t>
            </a:r>
            <a:r>
              <a:rPr lang="fr-CA" sz="2000" b="1" dirty="0">
                <a:latin typeface="Gotham Rounded Book"/>
              </a:rPr>
              <a:t>conseil municipal</a:t>
            </a:r>
            <a:r>
              <a:rPr lang="fr-CA" sz="2000" dirty="0">
                <a:latin typeface="Gotham Rounded Book"/>
              </a:rPr>
              <a:t> chargé de créer des lois et des politiques. Ses membres sont élus par les résidents et sont indépendants des partis politiques.</a:t>
            </a:r>
          </a:p>
        </p:txBody>
      </p:sp>
      <p:sp>
        <p:nvSpPr>
          <p:cNvPr id="5" name="Date Placeholder 4">
            <a:extLst>
              <a:ext uri="{FF2B5EF4-FFF2-40B4-BE49-F238E27FC236}">
                <a16:creationId xmlns:a16="http://schemas.microsoft.com/office/drawing/2014/main" id="{E471843F-084B-732D-9587-9B573AA60B6D}"/>
              </a:ext>
              <a:ext uri="{C183D7F6-B498-43B3-948B-1728B52AA6E4}">
                <adec:decorative xmlns:adec="http://schemas.microsoft.com/office/drawing/2017/decorative" val="1"/>
              </a:ext>
            </a:extLst>
          </p:cNvPr>
          <p:cNvSpPr>
            <a:spLocks noGrp="1"/>
          </p:cNvSpPr>
          <p:nvPr>
            <p:ph type="dt" sz="half" idx="10"/>
            <p:custDataLst>
              <p:tags r:id="rId6"/>
            </p:custDataLst>
          </p:nvPr>
        </p:nvSpPr>
        <p:spPr>
          <a:xfrm>
            <a:off x="8842248" y="6356350"/>
            <a:ext cx="1997202" cy="365125"/>
          </a:xfrm>
        </p:spPr>
        <p:txBody>
          <a:bodyPr vert="horz" lIns="91440" tIns="45720" rIns="91440" bIns="45720" rtlCol="0" anchor="ctr">
            <a:normAutofit/>
          </a:bodyPr>
          <a:lstStyle/>
          <a:p>
            <a:pPr algn="r">
              <a:spcAft>
                <a:spcPts val="600"/>
              </a:spcAft>
              <a:defRPr/>
            </a:pPr>
            <a:fld id="{1C700069-AB15-4488-BE7B-A5CD6AF31F51}" type="datetime1">
              <a:rPr lang="en-US">
                <a:solidFill>
                  <a:schemeClr val="tx1">
                    <a:alpha val="80000"/>
                  </a:schemeClr>
                </a:solidFill>
              </a:rPr>
              <a:pPr algn="r">
                <a:spcAft>
                  <a:spcPts val="600"/>
                </a:spcAft>
                <a:defRPr/>
              </a:pPr>
              <a:t>9/22/2022</a:t>
            </a:fld>
            <a:endParaRPr lang="en-US" dirty="0">
              <a:solidFill>
                <a:schemeClr val="tx1">
                  <a:alpha val="80000"/>
                </a:schemeClr>
              </a:solidFill>
            </a:endParaRPr>
          </a:p>
        </p:txBody>
      </p:sp>
      <p:sp>
        <p:nvSpPr>
          <p:cNvPr id="7" name="Slide Number Placeholder 6">
            <a:extLst>
              <a:ext uri="{FF2B5EF4-FFF2-40B4-BE49-F238E27FC236}">
                <a16:creationId xmlns:a16="http://schemas.microsoft.com/office/drawing/2014/main" id="{136A58E6-398F-B5F4-3574-D408AD39F1F7}"/>
              </a:ext>
              <a:ext uri="{C183D7F6-B498-43B3-948B-1728B52AA6E4}">
                <adec:decorative xmlns:adec="http://schemas.microsoft.com/office/drawing/2017/decorative" val="1"/>
              </a:ext>
            </a:extLst>
          </p:cNvPr>
          <p:cNvSpPr>
            <a:spLocks noGrp="1"/>
          </p:cNvSpPr>
          <p:nvPr>
            <p:ph type="sldNum" sz="quarter" idx="12"/>
            <p:custDataLst>
              <p:tags r:id="rId7"/>
            </p:custDataLst>
          </p:nvPr>
        </p:nvSpPr>
        <p:spPr>
          <a:xfrm>
            <a:off x="11034184" y="6356350"/>
            <a:ext cx="514349" cy="365125"/>
          </a:xfrm>
        </p:spPr>
        <p:txBody>
          <a:bodyPr vert="horz" lIns="91440" tIns="45720" rIns="91440" bIns="45720" rtlCol="0" anchor="ctr">
            <a:normAutofit/>
          </a:bodyPr>
          <a:lstStyle/>
          <a:p>
            <a:pPr>
              <a:spcAft>
                <a:spcPts val="600"/>
              </a:spcAft>
              <a:defRPr/>
            </a:pPr>
            <a:fld id="{62E2E063-6E88-4DD1-9791-6DD772F36931}" type="slidenum">
              <a:rPr lang="en-US">
                <a:solidFill>
                  <a:schemeClr val="tx1">
                    <a:alpha val="80000"/>
                  </a:schemeClr>
                </a:solidFill>
              </a:rPr>
              <a:pPr>
                <a:spcAft>
                  <a:spcPts val="600"/>
                </a:spcAft>
                <a:defRPr/>
              </a:pPr>
              <a:t>6</a:t>
            </a:fld>
            <a:endParaRPr lang="en-US" dirty="0">
              <a:solidFill>
                <a:schemeClr val="tx1">
                  <a:alpha val="80000"/>
                </a:schemeClr>
              </a:solidFill>
            </a:endParaRPr>
          </a:p>
        </p:txBody>
      </p:sp>
      <p:cxnSp>
        <p:nvCxnSpPr>
          <p:cNvPr id="18" name="Straight Arrow Connector 17">
            <a:extLst>
              <a:ext uri="{FF2B5EF4-FFF2-40B4-BE49-F238E27FC236}">
                <a16:creationId xmlns:a16="http://schemas.microsoft.com/office/drawing/2014/main" id="{B1811508-1DB6-3877-5288-8CE7C4FF7C4A}"/>
              </a:ext>
              <a:ext uri="{C183D7F6-B498-43B3-948B-1728B52AA6E4}">
                <adec:decorative xmlns:adec="http://schemas.microsoft.com/office/drawing/2017/decorative" val="1"/>
              </a:ext>
            </a:extLst>
          </p:cNvPr>
          <p:cNvCxnSpPr/>
          <p:nvPr>
            <p:custDataLst>
              <p:tags r:id="rId8"/>
            </p:custDataLst>
          </p:nvPr>
        </p:nvCxnSpPr>
        <p:spPr>
          <a:xfrm flipV="1">
            <a:off x="4882315" y="2346436"/>
            <a:ext cx="7350699" cy="45315"/>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cxnSp>
        <p:nvCxnSpPr>
          <p:cNvPr id="58" name="Straight Arrow Connector 57">
            <a:extLst>
              <a:ext uri="{FF2B5EF4-FFF2-40B4-BE49-F238E27FC236}">
                <a16:creationId xmlns:a16="http://schemas.microsoft.com/office/drawing/2014/main" id="{B9E19376-3C99-5179-228E-0BA424A018FE}"/>
              </a:ext>
              <a:ext uri="{C183D7F6-B498-43B3-948B-1728B52AA6E4}">
                <adec:decorative xmlns:adec="http://schemas.microsoft.com/office/drawing/2017/decorative" val="1"/>
              </a:ext>
            </a:extLst>
          </p:cNvPr>
          <p:cNvCxnSpPr>
            <a:cxnSpLocks/>
          </p:cNvCxnSpPr>
          <p:nvPr>
            <p:custDataLst>
              <p:tags r:id="rId9"/>
            </p:custDataLst>
          </p:nvPr>
        </p:nvCxnSpPr>
        <p:spPr>
          <a:xfrm>
            <a:off x="4882904" y="4511084"/>
            <a:ext cx="7304795" cy="9769"/>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41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7">
            <a:extLst>
              <a:ext uri="{FF2B5EF4-FFF2-40B4-BE49-F238E27FC236}">
                <a16:creationId xmlns:a16="http://schemas.microsoft.com/office/drawing/2014/main" id="{D0A53A77-D636-D91A-0DF8-11C4C3F6EA67}"/>
              </a:ext>
              <a:ext uri="{C183D7F6-B498-43B3-948B-1728B52AA6E4}">
                <adec:decorative xmlns:adec="http://schemas.microsoft.com/office/drawing/2017/decorative" val="1"/>
              </a:ext>
            </a:extLst>
          </p:cNvPr>
          <p:cNvPicPr>
            <a:picLocks noChangeAspect="1"/>
          </p:cNvPicPr>
          <p:nvPr>
            <p:custDataLst>
              <p:tags r:id="rId2"/>
            </p:custDataLst>
          </p:nvPr>
        </p:nvPicPr>
        <p:blipFill rotWithShape="1">
          <a:blip r:embed="rId12"/>
          <a:srcRect r="5882" b="-1"/>
          <a:stretch/>
        </p:blipFill>
        <p:spPr>
          <a:xfrm>
            <a:off x="2522358" y="10"/>
            <a:ext cx="9669642" cy="6857990"/>
          </a:xfrm>
          <a:prstGeom prst="rect">
            <a:avLst/>
          </a:prstGeom>
        </p:spPr>
      </p:pic>
      <p:sp>
        <p:nvSpPr>
          <p:cNvPr id="63" name="Rectangle 6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3"/>
            </p:custDataLst>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ECAF0F6-CE2E-6415-3B8A-FCCE654D859A}"/>
              </a:ext>
            </a:extLst>
          </p:cNvPr>
          <p:cNvSpPr>
            <a:spLocks noGrp="1"/>
          </p:cNvSpPr>
          <p:nvPr>
            <p:ph type="title"/>
            <p:custDataLst>
              <p:tags r:id="rId4"/>
            </p:custDataLst>
          </p:nvPr>
        </p:nvSpPr>
        <p:spPr>
          <a:xfrm>
            <a:off x="354849" y="314325"/>
            <a:ext cx="4708924" cy="1295400"/>
          </a:xfrm>
          <a:noFill/>
        </p:spPr>
        <p:txBody>
          <a:bodyPr vert="horz" lIns="91440" tIns="45720" rIns="91440" bIns="45720" rtlCol="0" anchor="b">
            <a:normAutofit fontScale="90000"/>
          </a:bodyPr>
          <a:lstStyle/>
          <a:p>
            <a:r>
              <a:rPr lang="fr-CA" sz="5200" dirty="0">
                <a:latin typeface="Gotham Rounded Book"/>
              </a:rPr>
              <a:t>Gouvernance des Premières Nations</a:t>
            </a:r>
          </a:p>
        </p:txBody>
      </p:sp>
      <p:sp>
        <p:nvSpPr>
          <p:cNvPr id="24" name="Title 1">
            <a:extLst>
              <a:ext uri="{FF2B5EF4-FFF2-40B4-BE49-F238E27FC236}">
                <a16:creationId xmlns:a16="http://schemas.microsoft.com/office/drawing/2014/main" id="{1F23B5EC-D8F1-4783-62EE-607FB89611E1}"/>
              </a:ext>
            </a:extLst>
          </p:cNvPr>
          <p:cNvSpPr txBox="1">
            <a:spLocks/>
          </p:cNvSpPr>
          <p:nvPr>
            <p:custDataLst>
              <p:tags r:id="rId5"/>
            </p:custDataLst>
          </p:nvPr>
        </p:nvSpPr>
        <p:spPr>
          <a:xfrm>
            <a:off x="354849" y="2528217"/>
            <a:ext cx="4440745" cy="2635388"/>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fr-CA" sz="1600" dirty="0">
                <a:latin typeface="Gotham Rounded Book"/>
              </a:rPr>
              <a:t>Aux quatre coins du pays, des conseils de bande gouvernent les communautés des Premières Nations. Les membres de chaque bande élisent leur conseil, qui prend des décisions dans les domaines touchant la vie communautaire, selon le même principe de fonctionnement qu’une administration municipale.</a:t>
            </a:r>
          </a:p>
          <a:p>
            <a:endParaRPr lang="en-US" sz="1600" dirty="0">
              <a:latin typeface="Gotham Rounded Book"/>
            </a:endParaRPr>
          </a:p>
          <a:p>
            <a:r>
              <a:rPr lang="fr-CA" sz="1600" dirty="0">
                <a:latin typeface="Gotham Rounded Book"/>
              </a:rPr>
              <a:t>Bon nombre des pouvoirs et responsabilités de ces communautés sont toujours en cours de négociation et relèvent à la fois du gouvernement fédéral (Affaires indiennes et du Nord Canada) et des Premières Nations.</a:t>
            </a:r>
          </a:p>
          <a:p>
            <a:pPr algn="r"/>
            <a:r>
              <a:rPr lang="fr-CA" sz="1200" dirty="0">
                <a:latin typeface="Gotham Rounded Book"/>
                <a:ea typeface="+mn-lt"/>
                <a:cs typeface="+mn-lt"/>
              </a:rPr>
              <a:t>Source : Gouvernement du Canada</a:t>
            </a:r>
          </a:p>
          <a:p>
            <a:pPr algn="r"/>
            <a:r>
              <a:rPr lang="fr-CA" sz="1200" dirty="0">
                <a:latin typeface="Gotham Rounded Book"/>
                <a:ea typeface="+mn-lt"/>
                <a:cs typeface="+mn-lt"/>
              </a:rPr>
              <a:t>Gouvernement du Manitoba</a:t>
            </a:r>
          </a:p>
        </p:txBody>
      </p:sp>
      <p:sp>
        <p:nvSpPr>
          <p:cNvPr id="5" name="Slide Number Placeholder 4">
            <a:extLst>
              <a:ext uri="{FF2B5EF4-FFF2-40B4-BE49-F238E27FC236}">
                <a16:creationId xmlns:a16="http://schemas.microsoft.com/office/drawing/2014/main" id="{B64B8245-64C1-4A61-A4BA-D5186103BACC}"/>
              </a:ext>
              <a:ext uri="{C183D7F6-B498-43B3-948B-1728B52AA6E4}">
                <adec:decorative xmlns:adec="http://schemas.microsoft.com/office/drawing/2017/decorative" val="1"/>
              </a:ext>
            </a:extLst>
          </p:cNvPr>
          <p:cNvSpPr>
            <a:spLocks noGrp="1"/>
          </p:cNvSpPr>
          <p:nvPr>
            <p:ph type="sldNum" sz="quarter" idx="12"/>
            <p:custDataLst>
              <p:tags r:id="rId6"/>
            </p:custDataLst>
          </p:nvPr>
        </p:nvSpPr>
        <p:spPr>
          <a:xfrm>
            <a:off x="8610600" y="6356350"/>
            <a:ext cx="2743200" cy="365125"/>
          </a:xfrm>
        </p:spPr>
        <p:txBody>
          <a:bodyPr vert="horz" lIns="91440" tIns="45720" rIns="91440" bIns="45720" rtlCol="0" anchor="ctr">
            <a:normAutofit/>
          </a:bodyPr>
          <a:lstStyle/>
          <a:p>
            <a:pPr>
              <a:spcAft>
                <a:spcPts val="600"/>
              </a:spcAft>
              <a:defRPr/>
            </a:pPr>
            <a:fld id="{62E2E063-6E88-4DD1-9791-6DD772F36931}" type="slidenum">
              <a:rPr lang="en-US">
                <a:solidFill>
                  <a:srgbClr val="FFFFFF"/>
                </a:solidFill>
                <a:latin typeface="Calibri" panose="020F0502020204030204"/>
              </a:rPr>
              <a:pPr>
                <a:spcAft>
                  <a:spcPts val="600"/>
                </a:spcAft>
                <a:defRPr/>
              </a:pPr>
              <a:t>7</a:t>
            </a:fld>
            <a:endParaRPr lang="en-US" dirty="0">
              <a:solidFill>
                <a:srgbClr val="FFFFFF"/>
              </a:solidFill>
              <a:latin typeface="Calibri" panose="020F0502020204030204"/>
            </a:endParaRPr>
          </a:p>
        </p:txBody>
      </p:sp>
      <p:sp>
        <p:nvSpPr>
          <p:cNvPr id="13" name="Arrow: Right 12">
            <a:extLst>
              <a:ext uri="{FF2B5EF4-FFF2-40B4-BE49-F238E27FC236}">
                <a16:creationId xmlns:a16="http://schemas.microsoft.com/office/drawing/2014/main" id="{67F73AEE-C949-A25C-6D23-C027E1FA630D}"/>
              </a:ext>
              <a:ext uri="{C183D7F6-B498-43B3-948B-1728B52AA6E4}">
                <adec:decorative xmlns:adec="http://schemas.microsoft.com/office/drawing/2017/decorative" val="1"/>
              </a:ext>
            </a:extLst>
          </p:cNvPr>
          <p:cNvSpPr/>
          <p:nvPr>
            <p:custDataLst>
              <p:tags r:id="rId7"/>
            </p:custDataLst>
          </p:nvPr>
        </p:nvSpPr>
        <p:spPr>
          <a:xfrm>
            <a:off x="4765421" y="5840349"/>
            <a:ext cx="1076960" cy="609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9CFE71AF-6918-FA47-2CA8-66FA99B82D59}"/>
              </a:ext>
              <a:ext uri="{C183D7F6-B498-43B3-948B-1728B52AA6E4}">
                <adec:decorative xmlns:adec="http://schemas.microsoft.com/office/drawing/2017/decorative" val="1"/>
              </a:ext>
            </a:extLst>
          </p:cNvPr>
          <p:cNvSpPr/>
          <p:nvPr>
            <p:custDataLst>
              <p:tags r:id="rId8"/>
            </p:custDataLst>
          </p:nvPr>
        </p:nvSpPr>
        <p:spPr>
          <a:xfrm>
            <a:off x="327660" y="5839460"/>
            <a:ext cx="522224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5EB0C2AF-A832-D452-FF23-95FCF73CB3CC}"/>
              </a:ext>
            </a:extLst>
          </p:cNvPr>
          <p:cNvSpPr txBox="1"/>
          <p:nvPr>
            <p:custDataLst>
              <p:tags r:id="rId9"/>
            </p:custDataLst>
          </p:nvPr>
        </p:nvSpPr>
        <p:spPr>
          <a:xfrm>
            <a:off x="356235" y="5822315"/>
            <a:ext cx="53746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600" dirty="0">
                <a:latin typeface="Gotham Rounded Book"/>
                <a:ea typeface="+mn-lt"/>
                <a:cs typeface="+mn-lt"/>
              </a:rPr>
              <a:t>Le 1</a:t>
            </a:r>
            <a:r>
              <a:rPr lang="fr-CA" sz="1600" baseline="30000" dirty="0">
                <a:latin typeface="Gotham Rounded Book"/>
                <a:ea typeface="+mn-lt"/>
                <a:cs typeface="+mn-lt"/>
              </a:rPr>
              <a:t>er</a:t>
            </a:r>
            <a:r>
              <a:rPr lang="fr-CA" sz="1600" dirty="0">
                <a:latin typeface="Gotham Rounded Book"/>
                <a:ea typeface="+mn-lt"/>
                <a:cs typeface="+mn-lt"/>
              </a:rPr>
              <a:t> septembre 2016, le gouvernement Got’įnę de Délįnę a obtenu l’autonomie gouvernementale.</a:t>
            </a:r>
          </a:p>
        </p:txBody>
      </p:sp>
      <p:sp>
        <p:nvSpPr>
          <p:cNvPr id="21" name="TextBox 20">
            <a:extLst>
              <a:ext uri="{FF2B5EF4-FFF2-40B4-BE49-F238E27FC236}">
                <a16:creationId xmlns:a16="http://schemas.microsoft.com/office/drawing/2014/main" id="{648F6895-39F9-549A-A423-846EEB700CE2}"/>
              </a:ext>
            </a:extLst>
          </p:cNvPr>
          <p:cNvSpPr txBox="1"/>
          <p:nvPr>
            <p:custDataLst>
              <p:tags r:id="rId10"/>
            </p:custDataLst>
          </p:nvPr>
        </p:nvSpPr>
        <p:spPr>
          <a:xfrm>
            <a:off x="327660" y="6481304"/>
            <a:ext cx="43281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sz="1400" dirty="0">
                <a:latin typeface="Gotham Rounded Book"/>
                <a:ea typeface="+mn-lt"/>
                <a:cs typeface="+mn-lt"/>
              </a:rPr>
              <a:t>Avec l’aimable autorisation de reelyouth/FlickrCC</a:t>
            </a:r>
          </a:p>
        </p:txBody>
      </p:sp>
    </p:spTree>
    <p:extLst>
      <p:ext uri="{BB962C8B-B14F-4D97-AF65-F5344CB8AC3E}">
        <p14:creationId xmlns:p14="http://schemas.microsoft.com/office/powerpoint/2010/main" val="10650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2"/>
            </p:custDataLst>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custDataLst>
              <p:tags r:id="rId4"/>
            </p:custDataLst>
          </p:nvPr>
        </p:nvSpPr>
        <p:spPr>
          <a:xfrm>
            <a:off x="767289" y="1487285"/>
            <a:ext cx="4220967" cy="1717091"/>
          </a:xfrm>
        </p:spPr>
        <p:txBody>
          <a:bodyPr vert="horz" lIns="91440" tIns="45720" rIns="91440" bIns="45720" rtlCol="0" anchor="b">
            <a:normAutofit/>
          </a:bodyPr>
          <a:lstStyle/>
          <a:p>
            <a:r>
              <a:rPr lang="fr-CA" sz="4800" dirty="0">
                <a:solidFill>
                  <a:schemeClr val="bg1"/>
                </a:solidFill>
                <a:latin typeface="Gotham Rounded Book"/>
                <a:cs typeface="Calibri Light"/>
              </a:rPr>
              <a:t>Activité</a:t>
            </a:r>
          </a:p>
        </p:txBody>
      </p:sp>
      <p:sp>
        <p:nvSpPr>
          <p:cNvPr id="12" name="Content Placeholder 5">
            <a:extLst>
              <a:ext uri="{FF2B5EF4-FFF2-40B4-BE49-F238E27FC236}">
                <a16:creationId xmlns:a16="http://schemas.microsoft.com/office/drawing/2014/main" id="{5B3C6A9A-E998-E091-6603-B4F9FF63740D}"/>
              </a:ext>
            </a:extLst>
          </p:cNvPr>
          <p:cNvSpPr txBox="1">
            <a:spLocks/>
          </p:cNvSpPr>
          <p:nvPr>
            <p:custDataLst>
              <p:tags r:id="rId5"/>
            </p:custDataLst>
          </p:nvPr>
        </p:nvSpPr>
        <p:spPr>
          <a:xfrm>
            <a:off x="218440" y="3368675"/>
            <a:ext cx="5183188" cy="1977708"/>
          </a:xfrm>
          <a:prstGeom prst="rect">
            <a:avLst/>
          </a:prstGeom>
        </p:spPr>
        <p:txBody>
          <a:bodyPr vert="horz" lIns="91440" tIns="45720" rIns="91440" bIns="45720" rtlCol="0" anchor="t">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fr-CA" b="1" i="1" dirty="0">
                <a:solidFill>
                  <a:schemeClr val="bg1"/>
                </a:solidFill>
                <a:latin typeface="Gotham Rounded Book"/>
                <a:ea typeface="+mj-lt"/>
                <a:cs typeface="+mj-lt"/>
              </a:rPr>
              <a:t>En groupe, classez les cartes dans la catégorie correspondante, en fonction du palier de gouvernement responsable de chaque activité :</a:t>
            </a:r>
          </a:p>
          <a:p>
            <a:pPr lvl="2">
              <a:buFont typeface="Wingdings" panose="020B0604020202020204" pitchFamily="34" charset="0"/>
              <a:buChar char="ü"/>
            </a:pPr>
            <a:r>
              <a:rPr lang="fr-CA" b="1" i="1" dirty="0">
                <a:solidFill>
                  <a:schemeClr val="bg1"/>
                </a:solidFill>
                <a:latin typeface="Gotham Rounded Book"/>
                <a:ea typeface="+mj-lt"/>
                <a:cs typeface="+mj-lt"/>
              </a:rPr>
              <a:t>Palier municipal (ville, quartier)</a:t>
            </a:r>
          </a:p>
          <a:p>
            <a:pPr lvl="2">
              <a:buFont typeface="Wingdings" panose="020B0604020202020204" pitchFamily="34" charset="0"/>
              <a:buChar char="ü"/>
            </a:pPr>
            <a:r>
              <a:rPr lang="fr-CA" b="1" i="1" dirty="0">
                <a:solidFill>
                  <a:schemeClr val="bg1"/>
                </a:solidFill>
                <a:latin typeface="Gotham Rounded Book"/>
                <a:ea typeface="+mj-lt"/>
                <a:cs typeface="+mj-lt"/>
              </a:rPr>
              <a:t>Palier provincial (Ontario)</a:t>
            </a:r>
          </a:p>
          <a:p>
            <a:pPr lvl="2">
              <a:buFont typeface="Wingdings" panose="020B0604020202020204" pitchFamily="34" charset="0"/>
              <a:buChar char="ü"/>
            </a:pPr>
            <a:r>
              <a:rPr lang="fr-CA" b="1" i="1" dirty="0">
                <a:solidFill>
                  <a:schemeClr val="bg1"/>
                </a:solidFill>
                <a:latin typeface="Gotham Rounded Book"/>
                <a:cs typeface="Calibri Light" panose="020F0302020204030204"/>
              </a:rPr>
              <a:t>Palier fédéral (Canada)</a:t>
            </a:r>
          </a:p>
          <a:p>
            <a:pPr>
              <a:buFont typeface="Wingdings" panose="020B0604020202020204" pitchFamily="34" charset="0"/>
              <a:buChar char="ü"/>
            </a:pPr>
            <a:endParaRPr lang="en-US" dirty="0">
              <a:solidFill>
                <a:schemeClr val="bg1"/>
              </a:solidFill>
              <a:latin typeface="Gotham Rounded Book"/>
              <a:cs typeface="Calibri Light" panose="020F0302020204030204"/>
            </a:endParaRPr>
          </a:p>
        </p:txBody>
      </p:sp>
      <p:sp>
        <p:nvSpPr>
          <p:cNvPr id="3" name="Content Placeholder 2">
            <a:extLst>
              <a:ext uri="{C183D7F6-B498-43B3-948B-1728B52AA6E4}">
                <adec:decorative xmlns:adec="http://schemas.microsoft.com/office/drawing/2017/decorative" val="1"/>
              </a:ext>
            </a:extLst>
          </p:cNvPr>
          <p:cNvSpPr>
            <a:spLocks noGrp="1"/>
          </p:cNvSpPr>
          <p:nvPr>
            <p:ph idx="1"/>
            <p:custDataLst>
              <p:tags r:id="rId6"/>
            </p:custDataLst>
          </p:nvPr>
        </p:nvSpPr>
        <p:spPr>
          <a:xfrm>
            <a:off x="890925" y="2605170"/>
            <a:ext cx="4075054" cy="2741213"/>
          </a:xfrm>
        </p:spPr>
        <p:txBody>
          <a:bodyPr vert="horz" lIns="91440" tIns="45720" rIns="91440" bIns="45720" rtlCol="0" anchor="t">
            <a:normAutofit/>
          </a:bodyPr>
          <a:lstStyle/>
          <a:p>
            <a:pPr marL="0" indent="0">
              <a:buNone/>
            </a:pPr>
            <a:r>
              <a:rPr lang="fr-CA" sz="2000" dirty="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custDataLst>
              <p:tags r:id="rId7"/>
            </p:custDataLst>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8</a:t>
            </a:fld>
            <a:endParaRPr lang="en-US" dirty="0">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custDataLst>
              <p:tags r:id="rId8"/>
            </p:custDataLst>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dirty="0">
              <a:latin typeface="+mn-lt"/>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custDataLst>
              <p:tags r:id="rId9"/>
            </p:custDataLst>
          </p:nvPr>
        </p:nvSpPr>
        <p:spPr>
          <a:xfrm>
            <a:off x="6094711" y="3916118"/>
            <a:ext cx="5192675" cy="20192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b="1" dirty="0">
                <a:highlight>
                  <a:srgbClr val="FFFF00"/>
                </a:highlight>
                <a:latin typeface="Gotham Rounded Book"/>
                <a:cs typeface="Calibri Light"/>
              </a:rPr>
              <a:t>Le sais-tu? </a:t>
            </a:r>
          </a:p>
          <a:p>
            <a:pPr marL="0" indent="0">
              <a:buNone/>
            </a:pPr>
            <a:r>
              <a:rPr lang="fr-CA" sz="2400" b="1" dirty="0">
                <a:latin typeface="Gotham Rounded Book"/>
                <a:cs typeface="Calibri Light"/>
              </a:rPr>
              <a:t>Aux quatre coins du pays, des </a:t>
            </a:r>
            <a:r>
              <a:rPr lang="fr-CA" sz="2400" b="1" dirty="0">
                <a:solidFill>
                  <a:srgbClr val="FFC000"/>
                </a:solidFill>
                <a:latin typeface="Gotham Rounded Book"/>
                <a:cs typeface="Calibri Light"/>
              </a:rPr>
              <a:t>conseils de bande</a:t>
            </a:r>
            <a:r>
              <a:rPr lang="fr-CA" sz="2400" b="1" dirty="0">
                <a:latin typeface="Gotham Rounded Book"/>
                <a:cs typeface="Calibri Light"/>
              </a:rPr>
              <a:t> gouvernent les communautés des Premières Nations. Les membres de chaque bande peuvent élire leur conseil, qui prend des décisions touchant la vie communautaire. </a:t>
            </a:r>
          </a:p>
        </p:txBody>
      </p:sp>
      <p:pic>
        <p:nvPicPr>
          <p:cNvPr id="5" name="Graphic 6">
            <a:extLst>
              <a:ext uri="{FF2B5EF4-FFF2-40B4-BE49-F238E27FC236}">
                <a16:creationId xmlns:a16="http://schemas.microsoft.com/office/drawing/2014/main" id="{439732F0-A662-30D1-6EDA-11A12BFF3857}"/>
              </a:ext>
              <a:ext uri="{C183D7F6-B498-43B3-948B-1728B52AA6E4}">
                <adec:decorative xmlns:adec="http://schemas.microsoft.com/office/drawing/2017/decorative" val="1"/>
              </a:ext>
            </a:extLst>
          </p:cNvPr>
          <p:cNvPicPr>
            <a:picLocks noChangeAspect="1"/>
          </p:cNvPicPr>
          <p:nvPr>
            <p:custDataLst>
              <p:tags r:id="rId10"/>
            </p:custDataLst>
          </p:nvPr>
        </p:nvPicPr>
        <p:blipFill>
          <a:blip r:embed="rId13">
            <a:extLst>
              <a:ext uri="{96DAC541-7B7A-43D3-8B79-37D633B846F1}">
                <asvg:svgBlip xmlns:asvg="http://schemas.microsoft.com/office/drawing/2016/SVG/main" r:embed="rId14"/>
              </a:ext>
            </a:extLst>
          </a:blip>
          <a:stretch>
            <a:fillRect/>
          </a:stretch>
        </p:blipFill>
        <p:spPr>
          <a:xfrm>
            <a:off x="7116896" y="281848"/>
            <a:ext cx="3916495" cy="3870592"/>
          </a:xfrm>
          <a:prstGeom prst="rect">
            <a:avLst/>
          </a:prstGeom>
        </p:spPr>
      </p:pic>
    </p:spTree>
    <p:extLst>
      <p:ext uri="{BB962C8B-B14F-4D97-AF65-F5344CB8AC3E}">
        <p14:creationId xmlns:p14="http://schemas.microsoft.com/office/powerpoint/2010/main" val="20364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1"/>
            </p:custDataLst>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8320C1-A45A-241C-C55E-34F26FE9C9BD}"/>
              </a:ext>
            </a:extLst>
          </p:cNvPr>
          <p:cNvSpPr>
            <a:spLocks noGrp="1"/>
          </p:cNvSpPr>
          <p:nvPr>
            <p:ph type="title"/>
            <p:custDataLst>
              <p:tags r:id="rId2"/>
            </p:custDataLst>
          </p:nvPr>
        </p:nvSpPr>
        <p:spPr>
          <a:xfrm>
            <a:off x="896345" y="2979896"/>
            <a:ext cx="4767855" cy="2363324"/>
          </a:xfrm>
        </p:spPr>
        <p:txBody>
          <a:bodyPr vert="horz" lIns="91440" tIns="45720" rIns="91440" bIns="45720" rtlCol="0" anchor="t">
            <a:normAutofit/>
          </a:bodyPr>
          <a:lstStyle/>
          <a:p>
            <a:r>
              <a:rPr lang="fr-CA" sz="5400" b="1" dirty="0">
                <a:latin typeface="Gotham Rounded Book"/>
              </a:rPr>
              <a:t>QUI FAIT QUOI?</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custDataLst>
              <p:tags r:id="rId3"/>
            </p:custDataLst>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4"/>
            </p:custDataLst>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custDataLst>
              <p:tags r:id="rId5"/>
            </p:custDataLst>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BD3B642E-79E1-AD9F-561D-935BA9F7F4B6}"/>
              </a:ext>
            </a:extLst>
          </p:cNvPr>
          <p:cNvSpPr txBox="1"/>
          <p:nvPr>
            <p:custDataLst>
              <p:tags r:id="rId6"/>
            </p:custDataLst>
          </p:nvPr>
        </p:nvSpPr>
        <p:spPr>
          <a:xfrm>
            <a:off x="2572787" y="5475623"/>
            <a:ext cx="2616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b="1" dirty="0">
                <a:latin typeface="Gotham Rounded Book"/>
              </a:rPr>
              <a:t>APPUYER SUR LE BOUTON LECTURE </a:t>
            </a:r>
          </a:p>
        </p:txBody>
      </p:sp>
      <p:pic>
        <p:nvPicPr>
          <p:cNvPr id="6" name="Online Media 5" descr="Capture d'écran de &quot;Qui fait quoi ?&quot; vidéo">
            <a:hlinkClick r:id="" action="ppaction://media"/>
            <a:extLst>
              <a:ext uri="{FF2B5EF4-FFF2-40B4-BE49-F238E27FC236}">
                <a16:creationId xmlns:a16="http://schemas.microsoft.com/office/drawing/2014/main" id="{C92D8DB3-9019-11E1-4DA6-8D87CBA07CD2}"/>
              </a:ext>
            </a:extLst>
          </p:cNvPr>
          <p:cNvPicPr>
            <a:picLocks noRot="1" noChangeAspect="1"/>
          </p:cNvPicPr>
          <p:nvPr>
            <a:videoFile r:link="rId7"/>
            <p:custDataLst>
              <p:tags r:id="rId8"/>
            </p:custDataLst>
          </p:nvPr>
        </p:nvPicPr>
        <p:blipFill>
          <a:blip r:embed="rId12"/>
          <a:stretch>
            <a:fillRect/>
          </a:stretch>
        </p:blipFill>
        <p:spPr>
          <a:xfrm>
            <a:off x="5922492" y="1323623"/>
            <a:ext cx="5536001" cy="4152000"/>
          </a:xfrm>
          <a:prstGeom prst="rect">
            <a:avLst/>
          </a:prstGeom>
        </p:spPr>
      </p:pic>
      <p:sp>
        <p:nvSpPr>
          <p:cNvPr id="5" name="Slide Number Placeholder 4">
            <a:extLst>
              <a:ext uri="{FF2B5EF4-FFF2-40B4-BE49-F238E27FC236}">
                <a16:creationId xmlns:a16="http://schemas.microsoft.com/office/drawing/2014/main" id="{5030779D-F7DA-BD5E-386B-E91747A58DBA}"/>
              </a:ext>
              <a:ext uri="{C183D7F6-B498-43B3-948B-1728B52AA6E4}">
                <adec:decorative xmlns:adec="http://schemas.microsoft.com/office/drawing/2017/decorative" val="1"/>
              </a:ext>
            </a:extLst>
          </p:cNvPr>
          <p:cNvSpPr>
            <a:spLocks noGrp="1"/>
          </p:cNvSpPr>
          <p:nvPr>
            <p:ph type="sldNum" sz="quarter" idx="12"/>
            <p:custDataLst>
              <p:tags r:id="rId9"/>
            </p:custDataLst>
          </p:nvPr>
        </p:nvSpPr>
        <p:spPr>
          <a:xfrm>
            <a:off x="8610600" y="6492240"/>
            <a:ext cx="1871749" cy="365125"/>
          </a:xfrm>
        </p:spPr>
        <p:txBody>
          <a:bodyPr vert="horz" lIns="91440" tIns="45720" rIns="91440" bIns="45720" rtlCol="0" anchor="ctr">
            <a:normAutofit/>
          </a:bodyPr>
          <a:lstStyle/>
          <a:p>
            <a:pPr>
              <a:spcAft>
                <a:spcPts val="600"/>
              </a:spcAft>
            </a:pPr>
            <a:fld id="{62E2E063-6E88-4DD1-9791-6DD772F36931}" type="slidenum">
              <a:rPr lang="en-US" smtClean="0"/>
              <a:pPr>
                <a:spcAft>
                  <a:spcPts val="600"/>
                </a:spcAft>
              </a:pPr>
              <a:t>9</a:t>
            </a:fld>
            <a:endParaRPr lang="en-US" dirty="0"/>
          </a:p>
        </p:txBody>
      </p:sp>
      <p:sp>
        <p:nvSpPr>
          <p:cNvPr id="4" name="Arrow: Right 3">
            <a:extLst>
              <a:ext uri="{FF2B5EF4-FFF2-40B4-BE49-F238E27FC236}">
                <a16:creationId xmlns:a16="http://schemas.microsoft.com/office/drawing/2014/main" id="{CFB96524-7231-CC49-0A32-BDF2DD93F251}"/>
              </a:ext>
              <a:ext uri="{C183D7F6-B498-43B3-948B-1728B52AA6E4}">
                <adec:decorative xmlns:adec="http://schemas.microsoft.com/office/drawing/2017/decorative" val="1"/>
              </a:ext>
            </a:extLst>
          </p:cNvPr>
          <p:cNvSpPr/>
          <p:nvPr>
            <p:custDataLst>
              <p:tags r:id="rId10"/>
            </p:custDataLst>
          </p:nvPr>
        </p:nvSpPr>
        <p:spPr>
          <a:xfrm>
            <a:off x="4683928" y="5574284"/>
            <a:ext cx="982133" cy="431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684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5"/>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4"/>
</p:tagLst>
</file>

<file path=ppt/tags/tag108.xml><?xml version="1.0" encoding="utf-8"?>
<p:tagLst xmlns:a="http://schemas.openxmlformats.org/drawingml/2006/main" xmlns:r="http://schemas.openxmlformats.org/officeDocument/2006/relationships" xmlns:p="http://schemas.openxmlformats.org/presentationml/2006/main">
  <p:tag name="NUM" val="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10.xml><?xml version="1.0" encoding="utf-8"?>
<p:tagLst xmlns:a="http://schemas.openxmlformats.org/drawingml/2006/main" xmlns:r="http://schemas.openxmlformats.org/officeDocument/2006/relationships" xmlns:p="http://schemas.openxmlformats.org/presentationml/2006/main">
  <p:tag name="NUM" val="2"/>
</p:tagLst>
</file>

<file path=ppt/tags/tag1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4"/>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7"/>
</p:tagLst>
</file>

<file path=ppt/tags/tag16.xml><?xml version="1.0" encoding="utf-8"?>
<p:tagLst xmlns:a="http://schemas.openxmlformats.org/drawingml/2006/main" xmlns:r="http://schemas.openxmlformats.org/officeDocument/2006/relationships" xmlns:p="http://schemas.openxmlformats.org/presentationml/2006/main">
  <p:tag name="NUM" val="8"/>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8"/>
</p:tagLst>
</file>

<file path=ppt/tags/tag46.xml><?xml version="1.0" encoding="utf-8"?>
<p:tagLst xmlns:a="http://schemas.openxmlformats.org/drawingml/2006/main" xmlns:r="http://schemas.openxmlformats.org/officeDocument/2006/relationships" xmlns:p="http://schemas.openxmlformats.org/presentationml/2006/main">
  <p:tag name="NUM" val="9"/>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10"/>
</p:tagLst>
</file>

<file path=ppt/tags/tag52.xml><?xml version="1.0" encoding="utf-8"?>
<p:tagLst xmlns:a="http://schemas.openxmlformats.org/drawingml/2006/main" xmlns:r="http://schemas.openxmlformats.org/officeDocument/2006/relationships" xmlns:p="http://schemas.openxmlformats.org/presentationml/2006/main">
  <p:tag name="NUM" val="5"/>
</p:tagLst>
</file>

<file path=ppt/tags/tag53.xml><?xml version="1.0" encoding="utf-8"?>
<p:tagLst xmlns:a="http://schemas.openxmlformats.org/drawingml/2006/main" xmlns:r="http://schemas.openxmlformats.org/officeDocument/2006/relationships" xmlns:p="http://schemas.openxmlformats.org/presentationml/2006/main">
  <p:tag name="NUM" val="6"/>
</p:tagLst>
</file>

<file path=ppt/tags/tag54.xml><?xml version="1.0" encoding="utf-8"?>
<p:tagLst xmlns:a="http://schemas.openxmlformats.org/drawingml/2006/main" xmlns:r="http://schemas.openxmlformats.org/officeDocument/2006/relationships" xmlns:p="http://schemas.openxmlformats.org/presentationml/2006/main">
  <p:tag name="NUM" val="7"/>
</p:tagLst>
</file>

<file path=ppt/tags/tag55.xml><?xml version="1.0" encoding="utf-8"?>
<p:tagLst xmlns:a="http://schemas.openxmlformats.org/drawingml/2006/main" xmlns:r="http://schemas.openxmlformats.org/officeDocument/2006/relationships" xmlns:p="http://schemas.openxmlformats.org/presentationml/2006/main">
  <p:tag name="NUM" val="8"/>
</p:tagLst>
</file>

<file path=ppt/tags/tag56.xml><?xml version="1.0" encoding="utf-8"?>
<p:tagLst xmlns:a="http://schemas.openxmlformats.org/drawingml/2006/main" xmlns:r="http://schemas.openxmlformats.org/officeDocument/2006/relationships" xmlns:p="http://schemas.openxmlformats.org/presentationml/2006/main">
  <p:tag name="NUM" val="9"/>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4"/>
</p:tagLst>
</file>

<file path=ppt/tags/tag61.xml><?xml version="1.0" encoding="utf-8"?>
<p:tagLst xmlns:a="http://schemas.openxmlformats.org/drawingml/2006/main" xmlns:r="http://schemas.openxmlformats.org/officeDocument/2006/relationships" xmlns:p="http://schemas.openxmlformats.org/presentationml/2006/main">
  <p:tag name="NUM" val="9"/>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10"/>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69.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70.xml><?xml version="1.0" encoding="utf-8"?>
<p:tagLst xmlns:a="http://schemas.openxmlformats.org/drawingml/2006/main" xmlns:r="http://schemas.openxmlformats.org/officeDocument/2006/relationships" xmlns:p="http://schemas.openxmlformats.org/presentationml/2006/main">
  <p:tag name="NUM" val="4"/>
</p:tagLst>
</file>

<file path=ppt/tags/tag71.xml><?xml version="1.0" encoding="utf-8"?>
<p:tagLst xmlns:a="http://schemas.openxmlformats.org/drawingml/2006/main" xmlns:r="http://schemas.openxmlformats.org/officeDocument/2006/relationships" xmlns:p="http://schemas.openxmlformats.org/presentationml/2006/main">
  <p:tag name="NUM" val="5"/>
</p:tagLst>
</file>

<file path=ppt/tags/tag72.xml><?xml version="1.0" encoding="utf-8"?>
<p:tagLst xmlns:a="http://schemas.openxmlformats.org/drawingml/2006/main" xmlns:r="http://schemas.openxmlformats.org/officeDocument/2006/relationships" xmlns:p="http://schemas.openxmlformats.org/presentationml/2006/main">
  <p:tag name="NUM" val="8"/>
</p:tagLst>
</file>

<file path=ppt/tags/tag73.xml><?xml version="1.0" encoding="utf-8"?>
<p:tagLst xmlns:a="http://schemas.openxmlformats.org/drawingml/2006/main" xmlns:r="http://schemas.openxmlformats.org/officeDocument/2006/relationships" xmlns:p="http://schemas.openxmlformats.org/presentationml/2006/main">
  <p:tag name="NUM" val="6"/>
</p:tagLst>
</file>

<file path=ppt/tags/tag74.xml><?xml version="1.0" encoding="utf-8"?>
<p:tagLst xmlns:a="http://schemas.openxmlformats.org/drawingml/2006/main" xmlns:r="http://schemas.openxmlformats.org/officeDocument/2006/relationships" xmlns:p="http://schemas.openxmlformats.org/presentationml/2006/main">
  <p:tag name="NUM" val="7"/>
</p:tagLst>
</file>

<file path=ppt/tags/tag75.xml><?xml version="1.0" encoding="utf-8"?>
<p:tagLst xmlns:a="http://schemas.openxmlformats.org/drawingml/2006/main" xmlns:r="http://schemas.openxmlformats.org/officeDocument/2006/relationships" xmlns:p="http://schemas.openxmlformats.org/presentationml/2006/main">
  <p:tag name="NUM" val="9"/>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4"/>
</p:tagLst>
</file>

<file path=ppt/tags/tag82.xml><?xml version="1.0" encoding="utf-8"?>
<p:tagLst xmlns:a="http://schemas.openxmlformats.org/drawingml/2006/main" xmlns:r="http://schemas.openxmlformats.org/officeDocument/2006/relationships" xmlns:p="http://schemas.openxmlformats.org/presentationml/2006/main">
  <p:tag name="NUM" val="1"/>
</p:tagLst>
</file>

<file path=ppt/tags/tag83.xml><?xml version="1.0" encoding="utf-8"?>
<p:tagLst xmlns:a="http://schemas.openxmlformats.org/drawingml/2006/main" xmlns:r="http://schemas.openxmlformats.org/officeDocument/2006/relationships" xmlns:p="http://schemas.openxmlformats.org/presentationml/2006/main">
  <p:tag name="NUM" val="2"/>
</p:tagLst>
</file>

<file path=ppt/tags/tag84.xml><?xml version="1.0" encoding="utf-8"?>
<p:tagLst xmlns:a="http://schemas.openxmlformats.org/drawingml/2006/main" xmlns:r="http://schemas.openxmlformats.org/officeDocument/2006/relationships" xmlns:p="http://schemas.openxmlformats.org/presentationml/2006/main">
  <p:tag name="NUM" val="3"/>
</p:tagLst>
</file>

<file path=ppt/tags/tag85.xml><?xml version="1.0" encoding="utf-8"?>
<p:tagLst xmlns:a="http://schemas.openxmlformats.org/drawingml/2006/main" xmlns:r="http://schemas.openxmlformats.org/officeDocument/2006/relationships" xmlns:p="http://schemas.openxmlformats.org/presentationml/2006/main">
  <p:tag name="NUM" val="4"/>
</p:tagLst>
</file>

<file path=ppt/tags/tag86.xml><?xml version="1.0" encoding="utf-8"?>
<p:tagLst xmlns:a="http://schemas.openxmlformats.org/drawingml/2006/main" xmlns:r="http://schemas.openxmlformats.org/officeDocument/2006/relationships" xmlns:p="http://schemas.openxmlformats.org/presentationml/2006/main">
  <p:tag name="NUM" val="5"/>
</p:tagLst>
</file>

<file path=ppt/tags/tag87.xml><?xml version="1.0" encoding="utf-8"?>
<p:tagLst xmlns:a="http://schemas.openxmlformats.org/drawingml/2006/main" xmlns:r="http://schemas.openxmlformats.org/officeDocument/2006/relationships" xmlns:p="http://schemas.openxmlformats.org/presentationml/2006/main">
  <p:tag name="NUM" val="6"/>
</p:tagLst>
</file>

<file path=ppt/tags/tag88.xml><?xml version="1.0" encoding="utf-8"?>
<p:tagLst xmlns:a="http://schemas.openxmlformats.org/drawingml/2006/main" xmlns:r="http://schemas.openxmlformats.org/officeDocument/2006/relationships" xmlns:p="http://schemas.openxmlformats.org/presentationml/2006/main">
  <p:tag name="NUM" val="7"/>
</p:tagLst>
</file>

<file path=ppt/tags/tag89.xml><?xml version="1.0" encoding="utf-8"?>
<p:tagLst xmlns:a="http://schemas.openxmlformats.org/drawingml/2006/main" xmlns:r="http://schemas.openxmlformats.org/officeDocument/2006/relationships" xmlns:p="http://schemas.openxmlformats.org/presentationml/2006/main">
  <p:tag name="NUM" val="8"/>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NUM" val="7"/>
</p:tagLst>
</file>

<file path=ppt/tags/tag97.xml><?xml version="1.0" encoding="utf-8"?>
<p:tagLst xmlns:a="http://schemas.openxmlformats.org/drawingml/2006/main" xmlns:r="http://schemas.openxmlformats.org/officeDocument/2006/relationships" xmlns:p="http://schemas.openxmlformats.org/presentationml/2006/main">
  <p:tag name="NUM" val="8"/>
</p:tagLst>
</file>

<file path=ppt/tags/tag98.xml><?xml version="1.0" encoding="utf-8"?>
<p:tagLst xmlns:a="http://schemas.openxmlformats.org/drawingml/2006/main" xmlns:r="http://schemas.openxmlformats.org/officeDocument/2006/relationships" xmlns:p="http://schemas.openxmlformats.org/presentationml/2006/main">
  <p:tag name="NUM" val="9"/>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9464619C613A4DA0783521D33367F0" ma:contentTypeVersion="16" ma:contentTypeDescription="Create a new document." ma:contentTypeScope="" ma:versionID="67e9f7e1e8790c496d9f51aefad4d03c">
  <xsd:schema xmlns:xsd="http://www.w3.org/2001/XMLSchema" xmlns:xs="http://www.w3.org/2001/XMLSchema" xmlns:p="http://schemas.microsoft.com/office/2006/metadata/properties" xmlns:ns2="a7c1b8ab-ac17-440c-aaf6-08f2c648485c" xmlns:ns3="54403409-7188-4da3-8d89-5d64d8a63bcc" targetNamespace="http://schemas.microsoft.com/office/2006/metadata/properties" ma:root="true" ma:fieldsID="193d687950f05cb83d350143d6f778ac" ns2:_="" ns3:_="">
    <xsd:import namespace="a7c1b8ab-ac17-440c-aaf6-08f2c648485c"/>
    <xsd:import namespace="54403409-7188-4da3-8d89-5d64d8a63b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1b8ab-ac17-440c-aaf6-08f2c6484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3bda72-1d7e-44fd-86e6-e496866978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403409-7188-4da3-8d89-5d64d8a63b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280eae-c4f6-416d-b673-b374032e2f9f}" ma:internalName="TaxCatchAll" ma:showField="CatchAllData" ma:web="54403409-7188-4da3-8d89-5d64d8a63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54403409-7188-4da3-8d89-5d64d8a63bcc">
      <UserInfo>
        <DisplayName>Jo Langham</DisplayName>
        <AccountId>1393</AccountId>
        <AccountType/>
      </UserInfo>
    </SharedWithUsers>
    <TaxCatchAll xmlns="54403409-7188-4da3-8d89-5d64d8a63bcc" xsi:nil="true"/>
    <lcf76f155ced4ddcb4097134ff3c332f xmlns="a7c1b8ab-ac17-440c-aaf6-08f2c64848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266E613-D105-429A-BE3B-55DF318ADCC0}">
  <ds:schemaRefs>
    <ds:schemaRef ds:uri="54403409-7188-4da3-8d89-5d64d8a63bcc"/>
    <ds:schemaRef ds:uri="a7c1b8ab-ac17-440c-aaf6-08f2c64848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4914CA2-CFEA-4957-8288-50306181761A}">
  <ds:schemaRefs>
    <ds:schemaRef ds:uri="http://schemas.microsoft.com/sharepoint/v3/contenttype/forms"/>
  </ds:schemaRefs>
</ds:datastoreItem>
</file>

<file path=customXml/itemProps3.xml><?xml version="1.0" encoding="utf-8"?>
<ds:datastoreItem xmlns:ds="http://schemas.openxmlformats.org/officeDocument/2006/customXml" ds:itemID="{49269FF8-621E-45A7-B241-5167091D5F55}">
  <ds:schemaRefs>
    <ds:schemaRef ds:uri="http://purl.org/dc/terms/"/>
    <ds:schemaRef ds:uri="http://schemas.microsoft.com/office/2006/metadata/properties"/>
    <ds:schemaRef ds:uri="http://schemas.microsoft.com/office/2006/documentManagement/types"/>
    <ds:schemaRef ds:uri="a7c1b8ab-ac17-440c-aaf6-08f2c648485c"/>
    <ds:schemaRef ds:uri="54403409-7188-4da3-8d89-5d64d8a63bcc"/>
    <ds:schemaRef ds:uri="http://purl.org/dc/elements/1.1/"/>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133</TotalTime>
  <Words>1079</Words>
  <Application>Microsoft Office PowerPoint</Application>
  <PresentationFormat>Widescreen</PresentationFormat>
  <Paragraphs>107</Paragraphs>
  <Slides>15</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Gotham</vt:lpstr>
      <vt:lpstr>Gotham Rounded Bold</vt:lpstr>
      <vt:lpstr>Gotham Rounded Book</vt:lpstr>
      <vt:lpstr>Wingdings</vt:lpstr>
      <vt:lpstr>Office Theme</vt:lpstr>
      <vt:lpstr>Les responsabilités du gouvernement</vt:lpstr>
      <vt:lpstr>Quel rôle le gouvernement joue-t-il dans ta vie?</vt:lpstr>
      <vt:lpstr>Note tes idées</vt:lpstr>
      <vt:lpstr>Contexte</vt:lpstr>
      <vt:lpstr>Exemples de responsabilités gouvernementales</vt:lpstr>
      <vt:lpstr>Paliers de gouvernement Le Canada possède un système fédéraliste, c’est-à-dire comportant plusieurs paliers de gouvernement.</vt:lpstr>
      <vt:lpstr>Gouvernance des Premières Nations</vt:lpstr>
      <vt:lpstr>Activité</vt:lpstr>
      <vt:lpstr>QUI FAIT QUOI?</vt:lpstr>
      <vt:lpstr>Responsabilités partagées entre les différents paliers de gouvernement</vt:lpstr>
      <vt:lpstr>Pause réflexion</vt:lpstr>
      <vt:lpstr>Activité - 2</vt:lpstr>
      <vt:lpstr>CONCLUS TA RÉFLEXION</vt:lpstr>
      <vt:lpstr>Glossaire</vt:lpstr>
      <vt:lpstr>Dernière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responsabilités du gouvernement</dc:title>
  <dc:creator>Gene Genin</dc:creator>
  <cp:lastModifiedBy>Gregory Kozakewich</cp:lastModifiedBy>
  <cp:revision>27</cp:revision>
  <cp:lastPrinted>2022-09-15T12:33:58Z</cp:lastPrinted>
  <dcterms:created xsi:type="dcterms:W3CDTF">2018-05-04T14:33:24Z</dcterms:created>
  <dcterms:modified xsi:type="dcterms:W3CDTF">2022-09-22T14:39:52Z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0x010100E39464619C613A4DA0783521D33367F0</vt:lpwstr>
  </property>
  <property fmtid="{D5CDD505-2E9C-101B-9397-08002B2CF9AE}" pid="3" name="Order">
    <vt:r8>400</vt:r8>
  </property>
  <property fmtid="{D5CDD505-2E9C-101B-9397-08002B2CF9AE}" pid="4" name="ComplianceAssetId">
    <vt:lpwstr/>
  </property>
  <property fmtid="{D5CDD505-2E9C-101B-9397-08002B2CF9AE}" pid="5" name="MediaServiceImageTags">
    <vt:lpwstr/>
  </property>
</Properties>
</file>