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36" r:id="rId5"/>
    <p:sldId id="413" r:id="rId6"/>
    <p:sldId id="455" r:id="rId7"/>
    <p:sldId id="456" r:id="rId8"/>
    <p:sldId id="457" r:id="rId9"/>
    <p:sldId id="458" r:id="rId10"/>
    <p:sldId id="459" r:id="rId11"/>
    <p:sldId id="460" r:id="rId12"/>
    <p:sldId id="461" r:id="rId13"/>
    <p:sldId id="462" r:id="rId14"/>
    <p:sldId id="464" r:id="rId15"/>
    <p:sldId id="465" r:id="rId16"/>
    <p:sldId id="466" r:id="rId17"/>
    <p:sldId id="442" r:id="rId18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9FA2BEE-E8CA-DA48-CA5B-4FD0A689263F}" name="Diane Vautour" initials="DV" userId="S::Diane.Vautour@elections.on.ca::2bc0e8e2-5561-4418-952e-8d409d2594c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otiropoulos" initials="CS" lastIdx="2" clrIdx="0">
    <p:extLst>
      <p:ext uri="{19B8F6BF-5375-455C-9EA6-DF929625EA0E}">
        <p15:presenceInfo xmlns:p15="http://schemas.microsoft.com/office/powerpoint/2012/main" userId="S-1-5-21-328542793-1112854274-2716125396-216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3" autoAdjust="0"/>
    <p:restoredTop sz="86467" autoAdjust="0"/>
  </p:normalViewPr>
  <p:slideViewPr>
    <p:cSldViewPr snapToGrid="0">
      <p:cViewPr varScale="1">
        <p:scale>
          <a:sx n="83" d="100"/>
          <a:sy n="83" d="100"/>
        </p:scale>
        <p:origin x="126" y="3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120A6-19CB-46BE-BFF0-9C034A21CBF8}" type="datetimeFigureOut">
              <a:rPr lang="en-CA" smtClean="0"/>
              <a:t>2022-09-22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941A6-6352-4B25-B2C7-CD4F37F4512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2965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A73F855-A86C-411F-BB3E-87E92B550180}" type="datetimeFigureOut">
              <a:rPr lang="en-CA" smtClean="0"/>
              <a:t>2022-09-22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5"/>
            <a:ext cx="7437120" cy="276034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5FC118C-7CC1-44C1-BB3A-B0F41FDD85B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5125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05F2E-C08A-4296-B40D-29C6A352BF3A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5266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C118C-7CC1-44C1-BB3A-B0F41FDD85B2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5593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05F2E-C08A-4296-B40D-29C6A352BF3A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6249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7FF9-F95C-4221-BF02-CBF125929652}" type="datetime1">
              <a:rPr lang="en-CA" smtClean="0"/>
              <a:t>2022-09-22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v20181217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9554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8C13-2D0A-4AE9-9132-C2FE59CF0504}" type="datetime1">
              <a:rPr lang="en-CA" smtClean="0"/>
              <a:t>2022-09-22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v20181217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6492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EA6A-B37A-4B9E-9CA2-83F9C3715C1B}" type="datetime1">
              <a:rPr lang="en-CA" smtClean="0"/>
              <a:t>2022-09-22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v20181217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377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2341849" cy="1325563"/>
          </a:xfrm>
        </p:spPr>
        <p:txBody>
          <a:bodyPr>
            <a:normAutofit/>
          </a:bodyPr>
          <a:lstStyle>
            <a:lvl1pPr>
              <a:defRPr sz="2800">
                <a:latin typeface="Gotham Rounded Bold" pitchFamily="50" charset="0"/>
              </a:defRPr>
            </a:lvl1pPr>
          </a:lstStyle>
          <a:p>
            <a:r>
              <a:rPr lang="en-US"/>
              <a:t>Title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otham Rounded Book" pitchFamily="50" charset="0"/>
              </a:defRPr>
            </a:lvl1pPr>
            <a:lvl2pPr>
              <a:defRPr>
                <a:latin typeface="Gotham Rounded Book" pitchFamily="50" charset="0"/>
              </a:defRPr>
            </a:lvl2pPr>
            <a:lvl3pPr>
              <a:defRPr>
                <a:latin typeface="Gotham Rounded Book" pitchFamily="50" charset="0"/>
              </a:defRPr>
            </a:lvl3pPr>
            <a:lvl4pPr>
              <a:defRPr>
                <a:latin typeface="Gotham Rounded Book" pitchFamily="50" charset="0"/>
              </a:defRPr>
            </a:lvl4pPr>
            <a:lvl5pPr>
              <a:defRPr>
                <a:latin typeface="Gotham Rounded Book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FB52-F58D-4673-8397-FD948FCE01B7}" type="datetime1">
              <a:rPr lang="en-CA" smtClean="0"/>
              <a:t>2022-09-22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v20181217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‹#›</a:t>
            </a:fld>
            <a:endParaRPr lang="en-CA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3314700" y="1028701"/>
            <a:ext cx="7904448" cy="5216524"/>
            <a:chOff x="2635970" y="1028701"/>
            <a:chExt cx="7904448" cy="5216524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635970" y="1028701"/>
              <a:ext cx="7904448" cy="2077"/>
            </a:xfrm>
            <a:prstGeom prst="line">
              <a:avLst/>
            </a:prstGeom>
            <a:ln w="28575">
              <a:solidFill>
                <a:srgbClr val="FFCD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0540418" y="1028701"/>
              <a:ext cx="0" cy="5216524"/>
            </a:xfrm>
            <a:prstGeom prst="line">
              <a:avLst/>
            </a:prstGeom>
            <a:ln w="28575">
              <a:solidFill>
                <a:srgbClr val="FFCD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Content Placeholder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9833" y="5191653"/>
            <a:ext cx="933328" cy="105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15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EC3E-F8CD-47C7-8CC0-B01167C64225}" type="datetime1">
              <a:rPr lang="en-CA" smtClean="0"/>
              <a:t>2022-09-22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v20181217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036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8833-050B-4B27-9D28-487C68CD3915}" type="datetime1">
              <a:rPr lang="en-CA" smtClean="0"/>
              <a:t>2022-09-22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v20181217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‹#›</a:t>
            </a:fld>
            <a:endParaRPr lang="en-CA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3314700" y="1028701"/>
            <a:ext cx="7904448" cy="5216524"/>
            <a:chOff x="2635970" y="1028701"/>
            <a:chExt cx="7904448" cy="5216524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2635970" y="1028701"/>
              <a:ext cx="7904448" cy="2077"/>
            </a:xfrm>
            <a:prstGeom prst="line">
              <a:avLst/>
            </a:prstGeom>
            <a:ln w="28575">
              <a:solidFill>
                <a:srgbClr val="FFCD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0540418" y="1028701"/>
              <a:ext cx="0" cy="5216524"/>
            </a:xfrm>
            <a:prstGeom prst="line">
              <a:avLst/>
            </a:prstGeom>
            <a:ln w="28575">
              <a:solidFill>
                <a:srgbClr val="FFCD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Content Placeholder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9833" y="5191653"/>
            <a:ext cx="933328" cy="105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25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621-F18F-41DF-8D8D-A0BF483BE2E3}" type="datetime1">
              <a:rPr lang="en-CA" smtClean="0"/>
              <a:t>2022-09-22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v20181217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595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9E1F-9AB9-4A85-AE31-7140C7E184CF}" type="datetime1">
              <a:rPr lang="en-CA" smtClean="0"/>
              <a:t>2022-09-22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v20181217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207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8D686-88FF-4422-B602-56E61F657EE4}" type="datetime1">
              <a:rPr lang="en-CA" smtClean="0"/>
              <a:t>2022-09-22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v20181217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1055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69E0-4286-4773-A8BB-A6F4649EE634}" type="datetime1">
              <a:rPr lang="en-CA" smtClean="0"/>
              <a:t>2022-09-22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v20181217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6512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0069-AB15-4488-BE7B-A5CD6AF31F51}" type="datetime1">
              <a:rPr lang="en-CA" smtClean="0"/>
              <a:t>2022-09-22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v20181217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2625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1D1E0-6091-4420-9D4C-A835AB6B2F48}" type="datetime1">
              <a:rPr lang="en-CA" smtClean="0"/>
              <a:t>2022-09-22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/>
              <a:t>v20181217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2E063-6E88-4DD1-9791-6DD772F369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768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andmark of Elections Ontario 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9959" y="1911822"/>
            <a:ext cx="2498089" cy="7112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92076" y="2231945"/>
            <a:ext cx="8199394" cy="2387600"/>
          </a:xfrm>
        </p:spPr>
        <p:txBody>
          <a:bodyPr/>
          <a:lstStyle/>
          <a:p>
            <a:pPr algn="l"/>
            <a:r>
              <a:rPr lang="en-US" dirty="0">
                <a:latin typeface="Gotham Rounded Bold"/>
              </a:rPr>
              <a:t>Who Do You Contact?</a:t>
            </a:r>
            <a:endParaRPr lang="en-US" dirty="0"/>
          </a:p>
        </p:txBody>
      </p:sp>
      <p:cxnSp>
        <p:nvCxnSpPr>
          <p:cNvPr id="7" name="Straight Connecto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468671" y="1321815"/>
            <a:ext cx="0" cy="4554537"/>
          </a:xfrm>
          <a:prstGeom prst="line">
            <a:avLst/>
          </a:prstGeom>
          <a:ln w="28575">
            <a:solidFill>
              <a:srgbClr val="FFCD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616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B5088-C362-4FD3-94D6-ACDCC3CE6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E1BD-1B0E-8C41-0A9E-318C3AB8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7B7FF9-F95C-4221-BF02-CBF125929652}" type="datetime1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2022-09-22</a:t>
            </a:fld>
            <a:endParaRPr lang="en-CA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9026-71CA-AC77-B2AC-0F8D7E78F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E2E063-6E88-4DD1-9791-6DD772F36931}" type="slidenum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CA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4D33FC-C71A-02D4-EE0C-2454D276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4260" y="744414"/>
            <a:ext cx="5226537" cy="316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0B1079C-CB15-B93E-A3A0-F49BFBB942B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600092" y="1051170"/>
            <a:ext cx="4765430" cy="255454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Calibri Light"/>
              </a:rPr>
              <a:t>Your parent has been laid off and needs to collect employment insurance.</a:t>
            </a:r>
          </a:p>
        </p:txBody>
      </p:sp>
    </p:spTree>
    <p:extLst>
      <p:ext uri="{BB962C8B-B14F-4D97-AF65-F5344CB8AC3E}">
        <p14:creationId xmlns:p14="http://schemas.microsoft.com/office/powerpoint/2010/main" val="2415432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B5088-C362-4FD3-94D6-ACDCC3CE6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E1BD-1B0E-8C41-0A9E-318C3AB8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7B7FF9-F95C-4221-BF02-CBF125929652}" type="datetime1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2022-09-22</a:t>
            </a:fld>
            <a:endParaRPr lang="en-CA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9026-71CA-AC77-B2AC-0F8D7E78F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E2E063-6E88-4DD1-9791-6DD772F36931}" type="slidenum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CA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4D33FC-C71A-02D4-EE0C-2454D276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4260" y="744414"/>
            <a:ext cx="5226537" cy="316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0B1079C-CB15-B93E-A3A0-F49BFBB942B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600092" y="1051170"/>
            <a:ext cx="4765430" cy="255454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Calibri Light"/>
              </a:rPr>
              <a:t>You are not sure if you are allowed to fish when you visit Algonquin Park.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4402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B5088-C362-4FD3-94D6-ACDCC3CE6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E1BD-1B0E-8C41-0A9E-318C3AB8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7B7FF9-F95C-4221-BF02-CBF125929652}" type="datetime1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2022-09-22</a:t>
            </a:fld>
            <a:endParaRPr lang="en-CA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9026-71CA-AC77-B2AC-0F8D7E78F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E2E063-6E88-4DD1-9791-6DD772F36931}" type="slidenum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12</a:t>
            </a:fld>
            <a:endParaRPr lang="en-CA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4D33FC-C71A-02D4-EE0C-2454D276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4260" y="744414"/>
            <a:ext cx="5226537" cy="316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0B1079C-CB15-B93E-A3A0-F49BFBB942B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600092" y="1051170"/>
            <a:ext cx="4765430" cy="193899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Calibri Light"/>
              </a:rPr>
              <a:t>You found a dead raccoon on your property!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1404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B5088-C362-4FD3-94D6-ACDCC3CE6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E1BD-1B0E-8C41-0A9E-318C3AB8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7B7FF9-F95C-4221-BF02-CBF125929652}" type="datetime1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2022-09-22</a:t>
            </a:fld>
            <a:endParaRPr lang="en-CA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9026-71CA-AC77-B2AC-0F8D7E78F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E2E063-6E88-4DD1-9791-6DD772F36931}" type="slidenum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13</a:t>
            </a:fld>
            <a:endParaRPr lang="en-CA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4D33FC-C71A-02D4-EE0C-2454D276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4260" y="744414"/>
            <a:ext cx="5226537" cy="316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0B1079C-CB15-B93E-A3A0-F49BFBB942B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600092" y="1051170"/>
            <a:ext cx="4765430" cy="255454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Calibri Light"/>
              </a:rPr>
              <a:t>You want to start the process to obtain your Canadian citizenship.</a:t>
            </a:r>
          </a:p>
        </p:txBody>
      </p:sp>
    </p:spTree>
    <p:extLst>
      <p:ext uri="{BB962C8B-B14F-4D97-AF65-F5344CB8AC3E}">
        <p14:creationId xmlns:p14="http://schemas.microsoft.com/office/powerpoint/2010/main" val="368001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468671" y="1321815"/>
            <a:ext cx="0" cy="4554537"/>
          </a:xfrm>
          <a:prstGeom prst="line">
            <a:avLst/>
          </a:prstGeom>
          <a:ln w="28575">
            <a:solidFill>
              <a:srgbClr val="FFCD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A4B52EA5-24C2-AC58-6B07-C63AA9C65D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4967"/>
            <a:ext cx="9144000" cy="1043081"/>
          </a:xfrm>
        </p:spPr>
        <p:txBody>
          <a:bodyPr>
            <a:normAutofit/>
          </a:bodyPr>
          <a:lstStyle/>
          <a:p>
            <a:r>
              <a:rPr lang="en-CA" sz="600" dirty="0">
                <a:solidFill>
                  <a:schemeClr val="bg1"/>
                </a:solidFill>
              </a:rPr>
              <a:t>Last Page</a:t>
            </a:r>
          </a:p>
        </p:txBody>
      </p:sp>
      <p:pic>
        <p:nvPicPr>
          <p:cNvPr id="8" name="Picture 7" descr="Brandmark of Elections Ontario 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9959" y="1911822"/>
            <a:ext cx="2498089" cy="71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9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4762" y="2633249"/>
            <a:ext cx="5977980" cy="1325563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latin typeface="Gotham Rounded Bold"/>
              </a:rPr>
              <a:t>Raise the card with the level of government that is responsible for the program or service in each scenario</a:t>
            </a:r>
            <a:endParaRPr lang="en-US" sz="4400" dirty="0"/>
          </a:p>
        </p:txBody>
      </p:sp>
      <p:sp>
        <p:nvSpPr>
          <p:cNvPr id="6" name="Slide Number Placeholder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2</a:t>
            </a:fld>
            <a:endParaRPr lang="en-CA"/>
          </a:p>
        </p:txBody>
      </p:sp>
      <p:cxnSp>
        <p:nvCxnSpPr>
          <p:cNvPr id="7" name="Straight Connecto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V="1">
            <a:off x="3314700" y="1027907"/>
            <a:ext cx="7717367" cy="793"/>
          </a:xfrm>
          <a:prstGeom prst="line">
            <a:avLst/>
          </a:prstGeom>
          <a:ln w="28575">
            <a:solidFill>
              <a:srgbClr val="FFCD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Content Placeholder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9833" y="5191653"/>
            <a:ext cx="933328" cy="1053572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7F44F527-6D3C-4D7C-BAD1-42D55C1477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>
          <a:xfrm>
            <a:off x="2083340" y="2342441"/>
            <a:ext cx="1895272" cy="189527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7200" dirty="0">
                <a:latin typeface="Gotham Rounded Bold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92002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B5088-C362-4FD3-94D6-ACDCC3CE6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E1BD-1B0E-8C41-0A9E-318C3AB8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7B7FF9-F95C-4221-BF02-CBF125929652}" type="datetime1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2022-09-22</a:t>
            </a:fld>
            <a:endParaRPr lang="en-CA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9026-71CA-AC77-B2AC-0F8D7E78F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E2E063-6E88-4DD1-9791-6DD772F36931}" type="slidenum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3</a:t>
            </a:fld>
            <a:endParaRPr lang="en-CA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4D33FC-C71A-02D4-EE0C-2454D276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4260" y="744414"/>
            <a:ext cx="5226537" cy="316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0B1079C-CB15-B93E-A3A0-F49BFBB942B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600092" y="1051170"/>
            <a:ext cx="4765430" cy="255454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+mn-cs"/>
              </a:rPr>
              <a:t>Your local bus is always so crowded, you want to ask whether more busses could be added to the route.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Calibri Light"/>
              </a:rPr>
              <a:t>​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otham Rounded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6067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B5088-C362-4FD3-94D6-ACDCC3CE6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E1BD-1B0E-8C41-0A9E-318C3AB8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7B7FF9-F95C-4221-BF02-CBF125929652}" type="datetime1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2022-09-22</a:t>
            </a:fld>
            <a:endParaRPr lang="en-CA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9026-71CA-AC77-B2AC-0F8D7E78F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E2E063-6E88-4DD1-9791-6DD772F36931}" type="slidenum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4</a:t>
            </a:fld>
            <a:endParaRPr lang="en-CA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4D33FC-C71A-02D4-EE0C-2454D276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4260" y="744414"/>
            <a:ext cx="5226537" cy="316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0B1079C-CB15-B93E-A3A0-F49BFBB942B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600092" y="1051170"/>
            <a:ext cx="4765430" cy="2308324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Calibri Light"/>
              </a:rPr>
              <a:t>You need to mail a package to a relative overseas.</a:t>
            </a:r>
          </a:p>
        </p:txBody>
      </p:sp>
    </p:spTree>
    <p:extLst>
      <p:ext uri="{BB962C8B-B14F-4D97-AF65-F5344CB8AC3E}">
        <p14:creationId xmlns:p14="http://schemas.microsoft.com/office/powerpoint/2010/main" val="3997592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B5088-C362-4FD3-94D6-ACDCC3CE6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E1BD-1B0E-8C41-0A9E-318C3AB8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7B7FF9-F95C-4221-BF02-CBF125929652}" type="datetime1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2022-09-22</a:t>
            </a:fld>
            <a:endParaRPr lang="en-CA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9026-71CA-AC77-B2AC-0F8D7E78F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E2E063-6E88-4DD1-9791-6DD772F36931}" type="slidenum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5</a:t>
            </a:fld>
            <a:endParaRPr lang="en-CA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4D33FC-C71A-02D4-EE0C-2454D276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4260" y="744414"/>
            <a:ext cx="5226537" cy="316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0B1079C-CB15-B93E-A3A0-F49BFBB942B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600092" y="1051170"/>
            <a:ext cx="4765430" cy="280076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Calibri Light"/>
              </a:rPr>
              <a:t>You need to schedule an appointment at a hospital.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3836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B5088-C362-4FD3-94D6-ACDCC3CE6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E1BD-1B0E-8C41-0A9E-318C3AB8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7B7FF9-F95C-4221-BF02-CBF125929652}" type="datetime1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2022-09-22</a:t>
            </a:fld>
            <a:endParaRPr lang="en-CA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9026-71CA-AC77-B2AC-0F8D7E78F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E2E063-6E88-4DD1-9791-6DD772F36931}" type="slidenum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6</a:t>
            </a:fld>
            <a:endParaRPr lang="en-CA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4D33FC-C71A-02D4-EE0C-2454D276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4260" y="744414"/>
            <a:ext cx="5226537" cy="316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0B1079C-CB15-B93E-A3A0-F49BFBB942B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600092" y="1051170"/>
            <a:ext cx="4765430" cy="280076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Calibri Light"/>
              </a:rPr>
              <a:t>You are not happy with the working conditions at your first job.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8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B5088-C362-4FD3-94D6-ACDCC3CE6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E1BD-1B0E-8C41-0A9E-318C3AB8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7B7FF9-F95C-4221-BF02-CBF125929652}" type="datetime1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2022-09-22</a:t>
            </a:fld>
            <a:endParaRPr lang="en-CA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9026-71CA-AC77-B2AC-0F8D7E78F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E2E063-6E88-4DD1-9791-6DD772F36931}" type="slidenum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7</a:t>
            </a:fld>
            <a:endParaRPr lang="en-CA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4D33FC-C71A-02D4-EE0C-2454D276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4260" y="744414"/>
            <a:ext cx="5226537" cy="316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0B1079C-CB15-B93E-A3A0-F49BFBB942B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600092" y="1051170"/>
            <a:ext cx="4765430" cy="280076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Calibri Light"/>
              </a:rPr>
              <a:t>You want to change the law to make harsher penalties for drunk driving.</a:t>
            </a:r>
          </a:p>
        </p:txBody>
      </p:sp>
    </p:spTree>
    <p:extLst>
      <p:ext uri="{BB962C8B-B14F-4D97-AF65-F5344CB8AC3E}">
        <p14:creationId xmlns:p14="http://schemas.microsoft.com/office/powerpoint/2010/main" val="2433859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B5088-C362-4FD3-94D6-ACDCC3CE6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E1BD-1B0E-8C41-0A9E-318C3AB8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7B7FF9-F95C-4221-BF02-CBF125929652}" type="datetime1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2022-09-22</a:t>
            </a:fld>
            <a:endParaRPr lang="en-CA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9026-71CA-AC77-B2AC-0F8D7E78F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E2E063-6E88-4DD1-9791-6DD772F36931}" type="slidenum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8</a:t>
            </a:fld>
            <a:endParaRPr lang="en-CA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4D33FC-C71A-02D4-EE0C-2454D276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4260" y="744414"/>
            <a:ext cx="5226537" cy="316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0B1079C-CB15-B93E-A3A0-F49BFBB942B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600092" y="1051170"/>
            <a:ext cx="4765430" cy="280076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Calibri Light"/>
              </a:rPr>
              <a:t>You are curious about whether your school will get the repairs it needs.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5838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B5088-C362-4FD3-94D6-ACDCC3CE6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E1BD-1B0E-8C41-0A9E-318C3AB8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7B7FF9-F95C-4221-BF02-CBF125929652}" type="datetime1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2022-09-22</a:t>
            </a:fld>
            <a:endParaRPr lang="en-CA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9026-71CA-AC77-B2AC-0F8D7E78F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E2E063-6E88-4DD1-9791-6DD772F36931}" type="slidenum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9</a:t>
            </a:fld>
            <a:endParaRPr lang="en-CA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4D33FC-C71A-02D4-EE0C-2454D276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4260" y="744414"/>
            <a:ext cx="5226537" cy="316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0B1079C-CB15-B93E-A3A0-F49BFBB942B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600092" y="1051170"/>
            <a:ext cx="4765430" cy="212365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Calibri Light"/>
              </a:rPr>
              <a:t>The road in front of your school has too many potholes!</a:t>
            </a:r>
          </a:p>
        </p:txBody>
      </p:sp>
    </p:spTree>
    <p:extLst>
      <p:ext uri="{BB962C8B-B14F-4D97-AF65-F5344CB8AC3E}">
        <p14:creationId xmlns:p14="http://schemas.microsoft.com/office/powerpoint/2010/main" val="265628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4403409-7188-4da3-8d89-5d64d8a63bcc">
      <UserInfo>
        <DisplayName/>
        <AccountId xsi:nil="true"/>
        <AccountType/>
      </UserInfo>
    </SharedWithUsers>
    <TaxCatchAll xmlns="54403409-7188-4da3-8d89-5d64d8a63bcc" xsi:nil="true"/>
    <lcf76f155ced4ddcb4097134ff3c332f xmlns="a7c1b8ab-ac17-440c-aaf6-08f2c648485c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9464619C613A4DA0783521D33367F0" ma:contentTypeVersion="16" ma:contentTypeDescription="Create a new document." ma:contentTypeScope="" ma:versionID="67e9f7e1e8790c496d9f51aefad4d03c">
  <xsd:schema xmlns:xsd="http://www.w3.org/2001/XMLSchema" xmlns:xs="http://www.w3.org/2001/XMLSchema" xmlns:p="http://schemas.microsoft.com/office/2006/metadata/properties" xmlns:ns2="a7c1b8ab-ac17-440c-aaf6-08f2c648485c" xmlns:ns3="54403409-7188-4da3-8d89-5d64d8a63bcc" targetNamespace="http://schemas.microsoft.com/office/2006/metadata/properties" ma:root="true" ma:fieldsID="193d687950f05cb83d350143d6f778ac" ns2:_="" ns3:_="">
    <xsd:import namespace="a7c1b8ab-ac17-440c-aaf6-08f2c648485c"/>
    <xsd:import namespace="54403409-7188-4da3-8d89-5d64d8a63b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c1b8ab-ac17-440c-aaf6-08f2c64848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73bda72-1d7e-44fd-86e6-e496866978c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403409-7188-4da3-8d89-5d64d8a63bc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0280eae-c4f6-416d-b673-b374032e2f9f}" ma:internalName="TaxCatchAll" ma:showField="CatchAllData" ma:web="54403409-7188-4da3-8d89-5d64d8a63b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269FF8-621E-45A7-B241-5167091D5F55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purl.org/dc/dcmitype/"/>
    <ds:schemaRef ds:uri="54403409-7188-4da3-8d89-5d64d8a63bcc"/>
    <ds:schemaRef ds:uri="a7c1b8ab-ac17-440c-aaf6-08f2c648485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1D86E78-2EB2-4037-9105-3093FF9CED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c1b8ab-ac17-440c-aaf6-08f2c648485c"/>
    <ds:schemaRef ds:uri="54403409-7188-4da3-8d89-5d64d8a63b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4914CA2-CFEA-4957-8288-5030618176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200</Words>
  <Application>Microsoft Office PowerPoint</Application>
  <PresentationFormat>Widescreen</PresentationFormat>
  <Paragraphs>41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Gotham Rounded Bold</vt:lpstr>
      <vt:lpstr>Gotham Rounded Book</vt:lpstr>
      <vt:lpstr>Office Theme</vt:lpstr>
      <vt:lpstr>Who Do You Contact?</vt:lpstr>
      <vt:lpstr>Raise the card with the level of government that is responsible for the program or service in each scenario</vt:lpstr>
      <vt:lpstr>Your local bus is always so crowded, you want to ask whether more busses could be added to the route.​</vt:lpstr>
      <vt:lpstr>You need to mail a package to a relative overseas.</vt:lpstr>
      <vt:lpstr>You need to schedule an appointment at a hospital.</vt:lpstr>
      <vt:lpstr>You are not happy with the working conditions at your first job.</vt:lpstr>
      <vt:lpstr>You want to change the law to make harsher penalties for drunk driving.</vt:lpstr>
      <vt:lpstr>You are curious about whether your school will get the repairs it needs.</vt:lpstr>
      <vt:lpstr>The road in front of your school has too many potholes!</vt:lpstr>
      <vt:lpstr>Your parent has been laid off and needs to collect employment insurance.</vt:lpstr>
      <vt:lpstr>You are not sure if you are allowed to fish when you visit Algonquin Park.</vt:lpstr>
      <vt:lpstr>You found a dead raccoon on your property!</vt:lpstr>
      <vt:lpstr>You want to start the process to obtain your Canadian citizenship.</vt:lpstr>
      <vt:lpstr>Last Page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Template - X bottom right</dc:title>
  <dc:creator>Gene Genin</dc:creator>
  <cp:lastModifiedBy>Gregory Kozakewich</cp:lastModifiedBy>
  <cp:revision>114</cp:revision>
  <cp:lastPrinted>2019-04-30T14:14:29Z</cp:lastPrinted>
  <dcterms:created xsi:type="dcterms:W3CDTF">2018-05-04T14:33:24Z</dcterms:created>
  <dcterms:modified xsi:type="dcterms:W3CDTF">2022-09-22T13:21:01Z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0x010100E39464619C613A4DA0783521D33367F0</vt:lpwstr>
  </property>
  <property fmtid="{D5CDD505-2E9C-101B-9397-08002B2CF9AE}" pid="3" name="Order">
    <vt:r8>400</vt:r8>
  </property>
  <property fmtid="{D5CDD505-2E9C-101B-9397-08002B2CF9AE}" pid="4" name="ComplianceAssetId">
    <vt:lpwstr/>
  </property>
</Properties>
</file>