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36" r:id="rId5"/>
    <p:sldId id="413" r:id="rId6"/>
    <p:sldId id="467" r:id="rId7"/>
    <p:sldId id="468" r:id="rId8"/>
    <p:sldId id="470" r:id="rId9"/>
    <p:sldId id="472" r:id="rId10"/>
    <p:sldId id="471" r:id="rId11"/>
    <p:sldId id="473" r:id="rId12"/>
    <p:sldId id="474" r:id="rId13"/>
    <p:sldId id="475" r:id="rId14"/>
    <p:sldId id="442" r:id="rId1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40DCAC-234A-251D-5B09-2152B5F14991}" name="Jo Langham" initials="JL" userId="S::Jo.Langham@elections.on.ca::d81e9465-9a2f-4587-90af-85c059d1b7d2" providerId="AD"/>
  <p188:author id="{38F9D1CB-3AC6-7DF4-FB96-3A635EE237DB}" name="Diane Vautour" initials="DV" userId="S::diane.vautour@elections.on.ca::2bc0e8e2-5561-4418-952e-8d409d2594c1" providerId="AD"/>
  <p188:author id="{D9FA2BEE-E8CA-DA48-CA5B-4FD0A689263F}" name="Diane Vautour" initials="DV" userId="S::Diane.Vautour@elections.on.ca::2bc0e8e2-5561-4418-952e-8d409d2594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 Sotiropoulos" initials="CS" lastIdx="2" clrIdx="0">
    <p:extLst>
      <p:ext uri="{19B8F6BF-5375-455C-9EA6-DF929625EA0E}">
        <p15:presenceInfo xmlns:p15="http://schemas.microsoft.com/office/powerpoint/2012/main" userId="S-1-5-21-328542793-1112854274-2716125396-21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6467" autoAdjust="0"/>
  </p:normalViewPr>
  <p:slideViewPr>
    <p:cSldViewPr snapToGrid="0">
      <p:cViewPr varScale="1">
        <p:scale>
          <a:sx n="94" d="100"/>
          <a:sy n="94" d="100"/>
        </p:scale>
        <p:origin x="108" y="13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519120A6-19CB-46BE-BFF0-9C034A21CBF8}" type="datetimeFigureOut">
              <a:rPr lang="en-CA" smtClean="0"/>
              <a:t>2022-09-22</a:t>
            </a:fld>
            <a:endParaRPr lang="en-CA" dirty="0"/>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2EF941A6-6352-4B25-B2C7-CD4F37F4512E}" type="slidenum">
              <a:rPr lang="en-CA" smtClean="0"/>
              <a:t>‹#›</a:t>
            </a:fld>
            <a:endParaRPr lang="en-CA" dirty="0"/>
          </a:p>
        </p:txBody>
      </p:sp>
    </p:spTree>
    <p:extLst>
      <p:ext uri="{BB962C8B-B14F-4D97-AF65-F5344CB8AC3E}">
        <p14:creationId xmlns:p14="http://schemas.microsoft.com/office/powerpoint/2010/main" val="169296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FA73F855-A86C-411F-BB3E-87E92B550180}" type="datetimeFigureOut">
              <a:rPr lang="en-CA" smtClean="0"/>
              <a:t>2022-09-22</a:t>
            </a:fld>
            <a:endParaRPr lang="en-CA"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5FC118C-7CC1-44C1-BB3A-B0F41FDD85B2}" type="slidenum">
              <a:rPr lang="en-CA" smtClean="0"/>
              <a:t>‹#›</a:t>
            </a:fld>
            <a:endParaRPr lang="en-CA" dirty="0"/>
          </a:p>
        </p:txBody>
      </p:sp>
    </p:spTree>
    <p:extLst>
      <p:ext uri="{BB962C8B-B14F-4D97-AF65-F5344CB8AC3E}">
        <p14:creationId xmlns:p14="http://schemas.microsoft.com/office/powerpoint/2010/main" val="275512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505F2E-C08A-4296-B40D-29C6A352BF3A}" type="slidenum">
              <a:rPr lang="en-CA" smtClean="0"/>
              <a:t>1</a:t>
            </a:fld>
            <a:endParaRPr lang="en-CA" dirty="0"/>
          </a:p>
        </p:txBody>
      </p:sp>
    </p:spTree>
    <p:extLst>
      <p:ext uri="{BB962C8B-B14F-4D97-AF65-F5344CB8AC3E}">
        <p14:creationId xmlns:p14="http://schemas.microsoft.com/office/powerpoint/2010/main" val="211526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FC118C-7CC1-44C1-BB3A-B0F41FDD85B2}" type="slidenum">
              <a:rPr lang="en-CA" smtClean="0"/>
              <a:t>2</a:t>
            </a:fld>
            <a:endParaRPr lang="en-CA" dirty="0"/>
          </a:p>
        </p:txBody>
      </p:sp>
    </p:spTree>
    <p:extLst>
      <p:ext uri="{BB962C8B-B14F-4D97-AF65-F5344CB8AC3E}">
        <p14:creationId xmlns:p14="http://schemas.microsoft.com/office/powerpoint/2010/main" val="319559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505F2E-C08A-4296-B40D-29C6A352BF3A}" type="slidenum">
              <a:rPr lang="en-CA" smtClean="0"/>
              <a:t>11</a:t>
            </a:fld>
            <a:endParaRPr lang="en-CA" dirty="0"/>
          </a:p>
        </p:txBody>
      </p:sp>
    </p:spTree>
    <p:extLst>
      <p:ext uri="{BB962C8B-B14F-4D97-AF65-F5344CB8AC3E}">
        <p14:creationId xmlns:p14="http://schemas.microsoft.com/office/powerpoint/2010/main" val="313624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27B7FF9-F95C-4221-BF02-CBF125929652}"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52955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8898C13-2D0A-4AE9-9132-C2FE59CF0504}"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8864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11DEA6A-B37A-4B9E-9CA2-83F9C3715C1B}"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61377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2341849" cy="1325563"/>
          </a:xfrm>
        </p:spPr>
        <p:txBody>
          <a:bodyPr>
            <a:normAutofit/>
          </a:bodyPr>
          <a:lstStyle>
            <a:lvl1pPr>
              <a:defRPr sz="2800">
                <a:latin typeface="Gotham Rounded Bold" pitchFamily="50" charset="0"/>
              </a:defRPr>
            </a:lvl1pPr>
          </a:lstStyle>
          <a:p>
            <a:r>
              <a:rPr lang="en-US"/>
              <a:t>Title</a:t>
            </a:r>
            <a:endParaRPr lang="en-CA"/>
          </a:p>
        </p:txBody>
      </p:sp>
      <p:sp>
        <p:nvSpPr>
          <p:cNvPr id="3" name="Content Placeholder 2"/>
          <p:cNvSpPr>
            <a:spLocks noGrp="1"/>
          </p:cNvSpPr>
          <p:nvPr>
            <p:ph idx="1"/>
          </p:nvPr>
        </p:nvSpPr>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1DFB52-F58D-4673-8397-FD948FCE01B7}"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grpSp>
        <p:nvGrpSpPr>
          <p:cNvPr id="7" name="Group 6"/>
          <p:cNvGrpSpPr/>
          <p:nvPr userDrawn="1"/>
        </p:nvGrpSpPr>
        <p:grpSpPr>
          <a:xfrm>
            <a:off x="3314700" y="1028701"/>
            <a:ext cx="7904448" cy="5216524"/>
            <a:chOff x="2635970" y="1028701"/>
            <a:chExt cx="7904448" cy="5216524"/>
          </a:xfrm>
        </p:grpSpPr>
        <p:cxnSp>
          <p:nvCxnSpPr>
            <p:cNvPr id="8" name="Straight Connector 7"/>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0"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102215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4EC3E-F8CD-47C7-8CC0-B01167C64225}"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2303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C8B88833-050B-4B27-9D28-487C68CD3915}"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grpSp>
        <p:nvGrpSpPr>
          <p:cNvPr id="8" name="Group 7"/>
          <p:cNvGrpSpPr/>
          <p:nvPr userDrawn="1"/>
        </p:nvGrpSpPr>
        <p:grpSpPr>
          <a:xfrm>
            <a:off x="3314700" y="1028701"/>
            <a:ext cx="7904448" cy="5216524"/>
            <a:chOff x="2635970" y="1028701"/>
            <a:chExt cx="7904448" cy="5216524"/>
          </a:xfrm>
        </p:grpSpPr>
        <p:cxnSp>
          <p:nvCxnSpPr>
            <p:cNvPr id="9" name="Straight Connector 8"/>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1"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236525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316A621-F18F-41DF-8D8D-A0BF483BE2E3}" type="datetime1">
              <a:rPr lang="en-CA" smtClean="0"/>
              <a:t>2022-09-22</a:t>
            </a:fld>
            <a:endParaRPr lang="en-CA" dirty="0"/>
          </a:p>
        </p:txBody>
      </p:sp>
      <p:sp>
        <p:nvSpPr>
          <p:cNvPr id="8" name="Footer Placeholder 7"/>
          <p:cNvSpPr>
            <a:spLocks noGrp="1"/>
          </p:cNvSpPr>
          <p:nvPr>
            <p:ph type="ftr" sz="quarter" idx="11"/>
          </p:nvPr>
        </p:nvSpPr>
        <p:spPr/>
        <p:txBody>
          <a:bodyPr/>
          <a:lstStyle/>
          <a:p>
            <a:r>
              <a:rPr lang="en-CA" dirty="0"/>
              <a:t>v20181217</a:t>
            </a:r>
          </a:p>
        </p:txBody>
      </p:sp>
      <p:sp>
        <p:nvSpPr>
          <p:cNvPr id="9" name="Slide Number Placeholder 8"/>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6959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93069E1F-9AB9-4A85-AE31-7140C7E184CF}" type="datetime1">
              <a:rPr lang="en-CA" smtClean="0"/>
              <a:t>2022-09-22</a:t>
            </a:fld>
            <a:endParaRPr lang="en-CA" dirty="0"/>
          </a:p>
        </p:txBody>
      </p:sp>
      <p:sp>
        <p:nvSpPr>
          <p:cNvPr id="4" name="Footer Placeholder 3"/>
          <p:cNvSpPr>
            <a:spLocks noGrp="1"/>
          </p:cNvSpPr>
          <p:nvPr>
            <p:ph type="ftr" sz="quarter" idx="11"/>
          </p:nvPr>
        </p:nvSpPr>
        <p:spPr/>
        <p:txBody>
          <a:bodyPr/>
          <a:lstStyle/>
          <a:p>
            <a:r>
              <a:rPr lang="en-CA" dirty="0"/>
              <a:t>v20181217</a:t>
            </a:r>
          </a:p>
        </p:txBody>
      </p:sp>
      <p:sp>
        <p:nvSpPr>
          <p:cNvPr id="5" name="Slide Number Placeholder 4"/>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99207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8D686-88FF-4422-B602-56E61F657EE4}" type="datetime1">
              <a:rPr lang="en-CA" smtClean="0"/>
              <a:t>2022-09-22</a:t>
            </a:fld>
            <a:endParaRPr lang="en-CA" dirty="0"/>
          </a:p>
        </p:txBody>
      </p:sp>
      <p:sp>
        <p:nvSpPr>
          <p:cNvPr id="3" name="Footer Placeholder 2"/>
          <p:cNvSpPr>
            <a:spLocks noGrp="1"/>
          </p:cNvSpPr>
          <p:nvPr>
            <p:ph type="ftr" sz="quarter" idx="11"/>
          </p:nvPr>
        </p:nvSpPr>
        <p:spPr/>
        <p:txBody>
          <a:bodyPr/>
          <a:lstStyle/>
          <a:p>
            <a:r>
              <a:rPr lang="en-CA" dirty="0"/>
              <a:t>v20181217</a:t>
            </a:r>
          </a:p>
        </p:txBody>
      </p:sp>
      <p:sp>
        <p:nvSpPr>
          <p:cNvPr id="4" name="Slide Number Placeholder 3"/>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6110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0169E0-4286-4773-A8BB-A6F4649EE634}"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8165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00069-AB15-4488-BE7B-A5CD6AF31F51}"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32026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1D1E0-6091-4420-9D4C-A835AB6B2F48}" type="datetime1">
              <a:rPr lang="en-CA" smtClean="0"/>
              <a:t>2022-09-22</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a:t>v20181217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E2E063-6E88-4DD1-9791-6DD772F36931}" type="slidenum">
              <a:rPr lang="en-CA" smtClean="0"/>
              <a:t>‹#›</a:t>
            </a:fld>
            <a:endParaRPr lang="en-CA" dirty="0"/>
          </a:p>
        </p:txBody>
      </p:sp>
    </p:spTree>
    <p:extLst>
      <p:ext uri="{BB962C8B-B14F-4D97-AF65-F5344CB8AC3E}">
        <p14:creationId xmlns:p14="http://schemas.microsoft.com/office/powerpoint/2010/main" val="214768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68.xml"/><Relationship Id="rId7"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s>
</file>

<file path=ppt/slides/_rels/slide1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6.xml"/><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3.jpeg"/><Relationship Id="rId5" Type="http://schemas.openxmlformats.org/officeDocument/2006/relationships/tags" Target="../tags/tag14.xml"/><Relationship Id="rId10" Type="http://schemas.openxmlformats.org/officeDocument/2006/relationships/slideLayout" Target="../slideLayouts/slideLayout2.xml"/><Relationship Id="rId4" Type="http://schemas.openxmlformats.org/officeDocument/2006/relationships/tags" Target="../tags/tag13.xml"/><Relationship Id="rId9" Type="http://schemas.openxmlformats.org/officeDocument/2006/relationships/tags" Target="../tags/tag18.xml"/></Relationships>
</file>

<file path=ppt/slides/_rels/slide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2.xm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s/_rels/slide6.xml.rels><?xml version="1.0" encoding="UTF-8" standalone="yes"?>
<Relationships xmlns="http://schemas.openxmlformats.org/package/2006/relationships"><Relationship Id="rId8" Type="http://schemas.openxmlformats.org/officeDocument/2006/relationships/hyperlink" Target="https://www.elections.on.ca/fr/political-entities-in-ontario/political-parties.html" TargetMode="External"/><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7.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slideLayout" Target="../slideLayouts/slideLayout2.xml"/><Relationship Id="rId5" Type="http://schemas.openxmlformats.org/officeDocument/2006/relationships/tags" Target="../tags/tag46.xml"/><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s>
</file>

<file path=ppt/slides/_rels/slide8.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8.jpeg"/><Relationship Id="rId4" Type="http://schemas.openxmlformats.org/officeDocument/2006/relationships/tags" Target="../tags/tag55.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62.xml"/><Relationship Id="rId7"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custDataLst>
              <p:tags r:id="rId1"/>
            </p:custDataLst>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8" name="Picture 7" descr="Brandmark of Elections Ontario "/>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itle 1"/>
          <p:cNvSpPr>
            <a:spLocks noGrp="1"/>
          </p:cNvSpPr>
          <p:nvPr>
            <p:ph type="ctrTitle"/>
            <p:custDataLst>
              <p:tags r:id="rId3"/>
            </p:custDataLst>
          </p:nvPr>
        </p:nvSpPr>
        <p:spPr>
          <a:xfrm>
            <a:off x="3792076" y="2231945"/>
            <a:ext cx="8199394" cy="2387600"/>
          </a:xfrm>
        </p:spPr>
        <p:txBody>
          <a:bodyPr>
            <a:normAutofit/>
          </a:bodyPr>
          <a:lstStyle/>
          <a:p>
            <a:pPr algn="l"/>
            <a:r>
              <a:rPr lang="fr-CA" dirty="0">
                <a:latin typeface="Gotham Rounded Bold"/>
              </a:rPr>
              <a:t>Le sais-tu?</a:t>
            </a:r>
            <a:br>
              <a:rPr lang="fr-CA" dirty="0">
                <a:latin typeface="Gotham Rounded Bold"/>
              </a:rPr>
            </a:br>
            <a:r>
              <a:rPr lang="fr-CA" sz="3600" dirty="0">
                <a:latin typeface="Gotham Rounded Bold"/>
              </a:rPr>
              <a:t>LES PARTIS POLITIQUES EN ONTARIO</a:t>
            </a:r>
          </a:p>
        </p:txBody>
      </p:sp>
    </p:spTree>
    <p:extLst>
      <p:ext uri="{BB962C8B-B14F-4D97-AF65-F5344CB8AC3E}">
        <p14:creationId xmlns:p14="http://schemas.microsoft.com/office/powerpoint/2010/main" val="5861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2"/>
            </p:custDataLst>
          </p:nvPr>
        </p:nvSpPr>
        <p:spPr>
          <a:xfrm>
            <a:off x="641096" y="639520"/>
            <a:ext cx="4577080" cy="1719072"/>
          </a:xfrm>
        </p:spPr>
        <p:txBody>
          <a:bodyPr vert="horz" lIns="91440" tIns="45720" rIns="91440" bIns="45720" rtlCol="0" anchor="b">
            <a:noAutofit/>
          </a:bodyPr>
          <a:lstStyle/>
          <a:p>
            <a:r>
              <a:rPr lang="fr-CA" sz="3600" dirty="0">
                <a:latin typeface="Gotham Rounded Book"/>
              </a:rPr>
              <a:t>Comment les égalités sont-elles tranchées lors d’une élection générale en Ontario?</a:t>
            </a:r>
          </a:p>
        </p:txBody>
      </p:sp>
      <p:sp>
        <p:nvSpPr>
          <p:cNvPr id="8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custDataLst>
              <p:tags r:id="rId4"/>
            </p:custDataLst>
          </p:nvPr>
        </p:nvSpPr>
        <p:spPr>
          <a:xfrm>
            <a:off x="641096" y="2807208"/>
            <a:ext cx="5277864" cy="37412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342900">
              <a:buFont typeface="Wingdings"/>
              <a:buChar char="ü"/>
            </a:pPr>
            <a:r>
              <a:rPr lang="fr-CA" sz="1600" dirty="0">
                <a:latin typeface="Gotham Rounded Book"/>
                <a:ea typeface="+mn-lt"/>
                <a:cs typeface="+mn-lt"/>
              </a:rPr>
              <a:t>Si la différence entre le nombre de suffrages exprimés en faveur des deux candidates ou candidats ayant remporté le plus de votes dans une circonscription électorale est inférieure à 25, une demande de dépouillement judiciaire automatique est formulée par la directrice ou le directeur du scrutin de la circonscription en question.</a:t>
            </a:r>
          </a:p>
          <a:p>
            <a:pPr marL="342900" indent="-342900">
              <a:buFont typeface="Wingdings"/>
              <a:buChar char="ü"/>
            </a:pPr>
            <a:r>
              <a:rPr lang="fr-CA" sz="1600" dirty="0">
                <a:latin typeface="Gotham Rounded Book"/>
                <a:cs typeface="Calibri"/>
              </a:rPr>
              <a:t>Si l’égalité est confirmée, la voix de la</a:t>
            </a:r>
            <a:r>
              <a:rPr lang="fr-CA" sz="1600" b="1" dirty="0">
                <a:latin typeface="Gotham Rounded Book"/>
                <a:cs typeface="Calibri"/>
              </a:rPr>
              <a:t> directrice </a:t>
            </a:r>
            <a:r>
              <a:rPr lang="fr-CA" sz="1600" b="0" dirty="0">
                <a:latin typeface="Gotham Rounded Book"/>
                <a:cs typeface="Calibri"/>
              </a:rPr>
              <a:t>ou du </a:t>
            </a:r>
            <a:r>
              <a:rPr lang="fr-CA" sz="1600" b="1" dirty="0">
                <a:latin typeface="Gotham Rounded Book"/>
                <a:cs typeface="Calibri"/>
              </a:rPr>
              <a:t>directeur du scrutin</a:t>
            </a:r>
            <a:r>
              <a:rPr lang="fr-CA" sz="1600" dirty="0">
                <a:latin typeface="Gotham Rounded Book"/>
                <a:cs typeface="Calibri"/>
              </a:rPr>
              <a:t> est prépondérante.</a:t>
            </a:r>
          </a:p>
          <a:p>
            <a:pPr marL="800100" lvl="1" indent="-342900">
              <a:lnSpc>
                <a:spcPct val="90000"/>
              </a:lnSpc>
              <a:spcAft>
                <a:spcPts val="600"/>
              </a:spcAft>
              <a:buFont typeface="Wingdings"/>
              <a:buChar char="ü"/>
            </a:pPr>
            <a:r>
              <a:rPr lang="fr-CA" sz="1600" dirty="0">
                <a:latin typeface="Gotham Rounded Book"/>
                <a:cs typeface="Calibri"/>
              </a:rPr>
              <a:t>La directrice ou le directeur du scrutin est la personne chargée d’administrer les élections au sein d’une circonscription électorale.</a:t>
            </a:r>
          </a:p>
          <a:p>
            <a:pPr marL="800100" lvl="1" indent="-342900">
              <a:lnSpc>
                <a:spcPct val="90000"/>
              </a:lnSpc>
              <a:spcAft>
                <a:spcPts val="600"/>
              </a:spcAft>
              <a:buFont typeface="Wingdings"/>
              <a:buChar char="ü"/>
            </a:pPr>
            <a:r>
              <a:rPr lang="fr-CA" sz="1600" dirty="0">
                <a:latin typeface="Gotham Rounded Book"/>
                <a:cs typeface="Calibri"/>
              </a:rPr>
              <a:t>Élections Ontario recrute des directrices et directeurs du scrutin pour chaque élection. Ces personnes doivent avoir la citoyenneté canadienne et avoir 18 ans ou plus le jour du scrutin.</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5"/>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10</a:t>
            </a:fld>
            <a:endParaRPr lang="en-US" dirty="0"/>
          </a:p>
        </p:txBody>
      </p:sp>
      <p:pic>
        <p:nvPicPr>
          <p:cNvPr id="3" name="Picture 6">
            <a:extLst>
              <a:ext uri="{FF2B5EF4-FFF2-40B4-BE49-F238E27FC236}">
                <a16:creationId xmlns:a16="http://schemas.microsoft.com/office/drawing/2014/main" id="{12283C52-8EFC-F64C-9593-389FC7CFCE09}"/>
              </a:ext>
              <a:ext uri="{C183D7F6-B498-43B3-948B-1728B52AA6E4}">
                <adec:decorative xmlns:adec="http://schemas.microsoft.com/office/drawing/2017/decorative" val="1"/>
              </a:ext>
            </a:extLst>
          </p:cNvPr>
          <p:cNvPicPr>
            <a:picLocks noChangeAspect="1"/>
          </p:cNvPicPr>
          <p:nvPr>
            <p:custDataLst>
              <p:tags r:id="rId6"/>
            </p:custDataLst>
          </p:nvPr>
        </p:nvPicPr>
        <p:blipFill>
          <a:blip r:embed="rId8"/>
          <a:stretch>
            <a:fillRect/>
          </a:stretch>
        </p:blipFill>
        <p:spPr>
          <a:xfrm>
            <a:off x="6167120" y="320040"/>
            <a:ext cx="4673600" cy="6228080"/>
          </a:xfrm>
          <a:prstGeom prst="rect">
            <a:avLst/>
          </a:prstGeom>
        </p:spPr>
      </p:pic>
    </p:spTree>
    <p:extLst>
      <p:ext uri="{BB962C8B-B14F-4D97-AF65-F5344CB8AC3E}">
        <p14:creationId xmlns:p14="http://schemas.microsoft.com/office/powerpoint/2010/main" val="16618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custDataLst>
              <p:tags r:id="rId1"/>
            </p:custDataLst>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BE89502-1507-71AA-F36C-21E0EA63B98A}"/>
              </a:ext>
            </a:extLst>
          </p:cNvPr>
          <p:cNvSpPr>
            <a:spLocks noGrp="1"/>
          </p:cNvSpPr>
          <p:nvPr>
            <p:ph type="ctrTitle"/>
          </p:nvPr>
        </p:nvSpPr>
        <p:spPr>
          <a:xfrm>
            <a:off x="4122854" y="388585"/>
            <a:ext cx="2235194" cy="199452"/>
          </a:xfrm>
        </p:spPr>
        <p:txBody>
          <a:bodyPr>
            <a:normAutofit/>
          </a:bodyPr>
          <a:lstStyle/>
          <a:p>
            <a:r>
              <a:rPr lang="en-CA" sz="600" dirty="0" err="1">
                <a:solidFill>
                  <a:schemeClr val="bg1"/>
                </a:solidFill>
              </a:rPr>
              <a:t>Dernière</a:t>
            </a:r>
            <a:r>
              <a:rPr lang="en-CA" sz="600" dirty="0">
                <a:solidFill>
                  <a:schemeClr val="bg1"/>
                </a:solidFill>
              </a:rPr>
              <a:t> page</a:t>
            </a:r>
          </a:p>
        </p:txBody>
      </p:sp>
      <p:pic>
        <p:nvPicPr>
          <p:cNvPr id="8" name="Picture 7" descr="Brandmark of Elections Ontario "/>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extBox 1">
            <a:extLst>
              <a:ext uri="{FF2B5EF4-FFF2-40B4-BE49-F238E27FC236}">
                <a16:creationId xmlns:a16="http://schemas.microsoft.com/office/drawing/2014/main" id="{CDDA9282-A4F8-0D28-AA34-CC1CF5040186}"/>
              </a:ext>
            </a:extLst>
          </p:cNvPr>
          <p:cNvSpPr txBox="1"/>
          <p:nvPr>
            <p:custDataLst>
              <p:tags r:id="rId3"/>
            </p:custDataLst>
          </p:nvPr>
        </p:nvSpPr>
        <p:spPr>
          <a:xfrm>
            <a:off x="1621410" y="6495067"/>
            <a:ext cx="10572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CA" dirty="0"/>
              <a:t>Toutes les images de cette présentation sont concédées sous licence par l’intermédiaire de Creative Commons.</a:t>
            </a:r>
          </a:p>
        </p:txBody>
      </p:sp>
    </p:spTree>
    <p:extLst>
      <p:ext uri="{BB962C8B-B14F-4D97-AF65-F5344CB8AC3E}">
        <p14:creationId xmlns:p14="http://schemas.microsoft.com/office/powerpoint/2010/main" val="14720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C183D7F6-B498-43B3-948B-1728B52AA6E4}">
                <adec:decorative xmlns:adec="http://schemas.microsoft.com/office/drawing/2017/decorative" val="1"/>
              </a:ext>
            </a:extLst>
          </p:cNvPr>
          <p:cNvSpPr>
            <a:spLocks noGrp="1"/>
          </p:cNvSpPr>
          <p:nvPr>
            <p:ph type="sldNum" sz="quarter" idx="12"/>
            <p:custDataLst>
              <p:tags r:id="rId1"/>
            </p:custDataLst>
          </p:nvPr>
        </p:nvSpPr>
        <p:spPr/>
        <p:txBody>
          <a:bodyPr/>
          <a:lstStyle/>
          <a:p>
            <a:fld id="{62E2E063-6E88-4DD1-9791-6DD772F36931}" type="slidenum">
              <a:rPr lang="en-CA" smtClean="0"/>
              <a:t>2</a:t>
            </a:fld>
            <a:endParaRPr lang="en-CA" dirty="0"/>
          </a:p>
        </p:txBody>
      </p:sp>
      <p:cxnSp>
        <p:nvCxnSpPr>
          <p:cNvPr id="7" name="Straight Connector 6">
            <a:extLst>
              <a:ext uri="{C183D7F6-B498-43B3-948B-1728B52AA6E4}">
                <adec:decorative xmlns:adec="http://schemas.microsoft.com/office/drawing/2017/decorative" val="1"/>
              </a:ext>
            </a:extLst>
          </p:cNvPr>
          <p:cNvCxnSpPr/>
          <p:nvPr>
            <p:custDataLst>
              <p:tags r:id="rId2"/>
            </p:custDataLst>
          </p:nvPr>
        </p:nvCxnSpPr>
        <p:spPr>
          <a:xfrm flipV="1">
            <a:off x="3314700" y="1027907"/>
            <a:ext cx="7717367" cy="793"/>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10" name="Content Placeholder 11">
            <a:extLst>
              <a:ext uri="{C183D7F6-B498-43B3-948B-1728B52AA6E4}">
                <adec:decorative xmlns:adec="http://schemas.microsoft.com/office/drawing/2017/decorative" val="1"/>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
        <p:nvSpPr>
          <p:cNvPr id="8" name="Oval 7">
            <a:extLst>
              <a:ext uri="{FF2B5EF4-FFF2-40B4-BE49-F238E27FC236}">
                <a16:creationId xmlns:a16="http://schemas.microsoft.com/office/drawing/2014/main" id="{7F44F527-6D3C-4D7C-BAD1-42D55C147784}"/>
              </a:ext>
              <a:ext uri="{C183D7F6-B498-43B3-948B-1728B52AA6E4}">
                <adec:decorative xmlns:adec="http://schemas.microsoft.com/office/drawing/2017/decorative" val="1"/>
              </a:ext>
            </a:extLst>
          </p:cNvPr>
          <p:cNvSpPr/>
          <p:nvPr>
            <p:custDataLst>
              <p:tags r:id="rId4"/>
            </p:custDataLst>
          </p:nvPr>
        </p:nvSpPr>
        <p:spPr>
          <a:xfrm>
            <a:off x="1085850" y="2348394"/>
            <a:ext cx="1895272" cy="1895272"/>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fr-CA" sz="7200" dirty="0">
                <a:latin typeface="Gotham Rounded Bold"/>
              </a:rPr>
              <a:t>?</a:t>
            </a:r>
          </a:p>
        </p:txBody>
      </p:sp>
      <p:sp>
        <p:nvSpPr>
          <p:cNvPr id="3" name="Title 1">
            <a:extLst>
              <a:ext uri="{FF2B5EF4-FFF2-40B4-BE49-F238E27FC236}">
                <a16:creationId xmlns:a16="http://schemas.microsoft.com/office/drawing/2014/main" id="{2A99425F-0647-2B73-C4D5-707069E9A37D}"/>
              </a:ext>
            </a:extLst>
          </p:cNvPr>
          <p:cNvSpPr txBox="1">
            <a:spLocks noGrp="1"/>
          </p:cNvSpPr>
          <p:nvPr>
            <p:ph type="title" idx="4294967295"/>
            <p:custDataLst>
              <p:tags r:id="rId5"/>
            </p:custDataLst>
          </p:nvPr>
        </p:nvSpPr>
        <p:spPr>
          <a:xfrm>
            <a:off x="3383137" y="1024580"/>
            <a:ext cx="796501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1" i="0" u="sng" strike="noStrike" kern="1200" cap="none" spc="0" normalizeH="0" baseline="0" noProof="0" dirty="0">
                <a:ln>
                  <a:noFill/>
                </a:ln>
                <a:solidFill>
                  <a:schemeClr val="tx1"/>
                </a:solidFill>
                <a:effectLst/>
                <a:uLnTx/>
                <a:uFillTx/>
                <a:latin typeface="Gotham Rounded Bold"/>
                <a:ea typeface="+mj-ea"/>
                <a:cs typeface="+mj-cs"/>
              </a:rPr>
              <a:t>Les principaux partis politiques de l’Ontario</a:t>
            </a:r>
            <a:endParaRPr kumimoji="0" lang="fr-CA" sz="2800" b="1" i="0" u="none" strike="noStrike" kern="1200" cap="none" spc="0" normalizeH="0" baseline="0" noProof="0" dirty="0">
              <a:ln>
                <a:noFill/>
              </a:ln>
              <a:solidFill>
                <a:schemeClr val="accent1">
                  <a:lumMod val="50000"/>
                </a:schemeClr>
              </a:solidFill>
              <a:effectLst/>
              <a:uLnTx/>
              <a:uFillTx/>
              <a:latin typeface="Gotham Rounded Bold"/>
              <a:ea typeface="+mj-ea"/>
              <a:cs typeface="+mj-cs"/>
            </a:endParaRPr>
          </a:p>
        </p:txBody>
      </p:sp>
      <p:sp>
        <p:nvSpPr>
          <p:cNvPr id="2" name="Title 1"/>
          <p:cNvSpPr>
            <a:spLocks/>
          </p:cNvSpPr>
          <p:nvPr>
            <p:custDataLst>
              <p:tags r:id="rId6"/>
            </p:custDataLst>
          </p:nvPr>
        </p:nvSpPr>
        <p:spPr>
          <a:xfrm>
            <a:off x="3389313" y="3095625"/>
            <a:ext cx="796448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1" i="0" u="none" strike="noStrike" kern="1200" cap="none" spc="0" normalizeH="0" baseline="0" noProof="0" dirty="0">
                <a:ln>
                  <a:noFill/>
                </a:ln>
                <a:solidFill>
                  <a:schemeClr val="accent2"/>
                </a:solidFill>
                <a:effectLst/>
                <a:uLnTx/>
                <a:uFillTx/>
                <a:latin typeface="Gotham Rounded Bold"/>
                <a:ea typeface="+mj-ea"/>
                <a:cs typeface="+mj-cs"/>
              </a:rPr>
              <a:t>Nouveau parti démocratique de l’Ontario (NPD)</a:t>
            </a:r>
            <a:br>
              <a:rPr kumimoji="0" lang="fr-CA" sz="2800" b="1" i="0" u="none" strike="noStrike" kern="1200" cap="none" spc="0" normalizeH="0" baseline="0" noProof="0" dirty="0">
                <a:ln>
                  <a:noFill/>
                </a:ln>
                <a:solidFill>
                  <a:schemeClr val="accent2"/>
                </a:solidFill>
                <a:effectLst/>
                <a:uLnTx/>
                <a:uFillTx/>
                <a:latin typeface="Gotham Rounded Bold"/>
                <a:ea typeface="+mj-ea"/>
                <a:cs typeface="+mj-cs"/>
              </a:rPr>
            </a:br>
            <a:r>
              <a:rPr kumimoji="0" lang="fr-CA" sz="2800" b="1" i="0" u="none" strike="noStrike" kern="1200" cap="none" spc="0" normalizeH="0" baseline="0" noProof="0" dirty="0">
                <a:ln>
                  <a:noFill/>
                </a:ln>
                <a:solidFill>
                  <a:srgbClr val="FF0000"/>
                </a:solidFill>
                <a:effectLst/>
                <a:uLnTx/>
                <a:uFillTx/>
                <a:latin typeface="Gotham Rounded Bold"/>
                <a:ea typeface="+mj-ea"/>
                <a:cs typeface="+mj-cs"/>
              </a:rPr>
              <a:t>Parti libéral de l’Ontario</a:t>
            </a:r>
            <a:br>
              <a:rPr kumimoji="0" lang="fr-CA" sz="2800" b="1" i="0" u="none" strike="noStrike" kern="1200" cap="none" spc="0" normalizeH="0" baseline="0" noProof="0" dirty="0">
                <a:ln>
                  <a:noFill/>
                </a:ln>
                <a:solidFill>
                  <a:schemeClr val="accent2"/>
                </a:solidFill>
                <a:effectLst/>
                <a:uLnTx/>
                <a:uFillTx/>
                <a:latin typeface="Gotham Rounded Bold"/>
                <a:ea typeface="+mj-ea"/>
                <a:cs typeface="+mj-cs"/>
              </a:rPr>
            </a:br>
            <a:r>
              <a:rPr kumimoji="0" lang="fr-CA" sz="2800" b="1" i="0" u="none" strike="noStrike" kern="1200" cap="none" spc="0" normalizeH="0" baseline="0" noProof="0" dirty="0">
                <a:ln>
                  <a:noFill/>
                </a:ln>
                <a:solidFill>
                  <a:schemeClr val="accent1">
                    <a:lumMod val="50000"/>
                  </a:schemeClr>
                </a:solidFill>
                <a:effectLst/>
                <a:uLnTx/>
                <a:uFillTx/>
                <a:latin typeface="Gotham Rounded Bold"/>
                <a:ea typeface="+mj-ea"/>
                <a:cs typeface="+mj-cs"/>
              </a:rPr>
              <a:t>Parti progressiste-conservateur de l’Ontario (PC)</a:t>
            </a:r>
            <a:br>
              <a:rPr kumimoji="0" lang="fr-CA" sz="2800" b="1" i="0" u="none" strike="noStrike" kern="1200" cap="none" spc="0" normalizeH="0" baseline="0" noProof="0" dirty="0">
                <a:ln>
                  <a:noFill/>
                </a:ln>
                <a:solidFill>
                  <a:schemeClr val="accent1">
                    <a:lumMod val="50000"/>
                  </a:schemeClr>
                </a:solidFill>
                <a:effectLst/>
                <a:uLnTx/>
                <a:uFillTx/>
                <a:latin typeface="Gotham Rounded Bold"/>
                <a:ea typeface="+mj-ea"/>
                <a:cs typeface="+mj-cs"/>
              </a:rPr>
            </a:br>
            <a:r>
              <a:rPr kumimoji="0" lang="fr-CA" sz="2800" b="1" i="0" u="none" strike="noStrike" kern="1200" cap="none" spc="0" normalizeH="0" baseline="0" noProof="0" dirty="0">
                <a:ln>
                  <a:noFill/>
                </a:ln>
                <a:solidFill>
                  <a:schemeClr val="accent6">
                    <a:lumMod val="50000"/>
                  </a:schemeClr>
                </a:solidFill>
                <a:effectLst/>
                <a:uLnTx/>
                <a:uFillTx/>
                <a:latin typeface="Gotham Rounded Bold"/>
                <a:ea typeface="+mj-ea"/>
                <a:cs typeface="+mj-cs"/>
              </a:rPr>
              <a:t>Parti vert de l’Ontario</a:t>
            </a:r>
            <a:endParaRPr kumimoji="0" lang="fr-CA" sz="2800" b="1" i="0" u="none" strike="noStrike" kern="1200" cap="none" spc="0" normalizeH="0" baseline="0" noProof="0" dirty="0">
              <a:ln>
                <a:noFill/>
              </a:ln>
              <a:solidFill>
                <a:schemeClr val="accent1">
                  <a:lumMod val="50000"/>
                </a:schemeClr>
              </a:solidFill>
              <a:effectLst/>
              <a:uLnTx/>
              <a:uFillTx/>
              <a:latin typeface="Gotham Rounded Bold"/>
              <a:ea typeface="+mj-ea"/>
              <a:cs typeface="+mj-cs"/>
            </a:endParaRPr>
          </a:p>
        </p:txBody>
      </p:sp>
    </p:spTree>
    <p:extLst>
      <p:ext uri="{BB962C8B-B14F-4D97-AF65-F5344CB8AC3E}">
        <p14:creationId xmlns:p14="http://schemas.microsoft.com/office/powerpoint/2010/main" val="339200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a:extLst>
              <a:ext uri="{FF2B5EF4-FFF2-40B4-BE49-F238E27FC236}">
                <a16:creationId xmlns:a16="http://schemas.microsoft.com/office/drawing/2014/main" id="{FC7972D6-09AA-2287-6F49-E2D16B73572E}"/>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11"/>
          <a:srcRect l="6612" r="6612"/>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4"/>
            </p:custDataLst>
          </p:nvPr>
        </p:nvSpPr>
        <p:spPr>
          <a:xfrm>
            <a:off x="403336" y="802846"/>
            <a:ext cx="4357200" cy="2115360"/>
          </a:xfrm>
        </p:spPr>
        <p:txBody>
          <a:bodyPr vert="horz" lIns="91440" tIns="45720" rIns="91440" bIns="45720" rtlCol="0" anchor="b">
            <a:normAutofit fontScale="90000"/>
          </a:bodyPr>
          <a:lstStyle/>
          <a:p>
            <a:r>
              <a:rPr lang="fr-CA" sz="3600" dirty="0">
                <a:latin typeface="Gotham Rounded Bold"/>
              </a:rPr>
              <a:t>Comment les jeunes peuvent-ils s’investir dans un parti politique?</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7"/>
            </p:custDataLst>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3</a:t>
            </a:fld>
            <a:endParaRPr lang="en-US" dirty="0">
              <a:solidFill>
                <a:schemeClr val="tx1"/>
              </a:solidFill>
              <a:latin typeface="Calibri" panose="020F0502020204030204"/>
            </a:endParaRPr>
          </a:p>
        </p:txBody>
      </p:sp>
      <p:sp>
        <p:nvSpPr>
          <p:cNvPr id="9" name="Rectangle 8">
            <a:extLst>
              <a:ext uri="{FF2B5EF4-FFF2-40B4-BE49-F238E27FC236}">
                <a16:creationId xmlns:a16="http://schemas.microsoft.com/office/drawing/2014/main" id="{7A150857-F1A0-DAC4-F68F-6AFF586CBF01}"/>
              </a:ext>
              <a:ext uri="{C183D7F6-B498-43B3-948B-1728B52AA6E4}">
                <adec:decorative xmlns:adec="http://schemas.microsoft.com/office/drawing/2017/decorative" val="1"/>
              </a:ext>
            </a:extLst>
          </p:cNvPr>
          <p:cNvSpPr/>
          <p:nvPr>
            <p:custDataLst>
              <p:tags r:id="rId8"/>
            </p:custDataLst>
          </p:nvPr>
        </p:nvSpPr>
        <p:spPr>
          <a:xfrm>
            <a:off x="478790" y="2973070"/>
            <a:ext cx="3982720" cy="3535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custDataLst>
              <p:tags r:id="rId9"/>
            </p:custDataLst>
          </p:nvPr>
        </p:nvSpPr>
        <p:spPr>
          <a:xfrm>
            <a:off x="480237" y="3112622"/>
            <a:ext cx="39849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fr-CA" dirty="0">
                <a:latin typeface="Gotham Rounded Book"/>
              </a:rPr>
              <a:t>En Ontario, l’âge minimal d’affiliation varie selon les partis politiques : il est compris entre 14 et 16 ans.</a:t>
            </a:r>
          </a:p>
          <a:p>
            <a:pPr marL="285750" indent="-285750">
              <a:buFont typeface="Wingdings"/>
              <a:buChar char="ü"/>
            </a:pPr>
            <a:r>
              <a:rPr lang="fr-CA" dirty="0">
                <a:latin typeface="Gotham Rounded Book"/>
              </a:rPr>
              <a:t>Tu peux adhérer à un parti et exercer tous les droits associés au statut de membre, y compris celui de voter pour la cheffe ou le chef du parti.</a:t>
            </a:r>
          </a:p>
          <a:p>
            <a:pPr marL="285750" indent="-285750">
              <a:buFont typeface="Wingdings"/>
              <a:buChar char="ü"/>
            </a:pPr>
            <a:r>
              <a:rPr lang="fr-CA" dirty="0">
                <a:latin typeface="Gotham Rounded Book"/>
              </a:rPr>
              <a:t>Consulte le site Web du parti politique qui t’intéresse pour savoir s’il propose une organisation de jeunesse.</a:t>
            </a:r>
          </a:p>
        </p:txBody>
      </p:sp>
    </p:spTree>
    <p:extLst>
      <p:ext uri="{BB962C8B-B14F-4D97-AF65-F5344CB8AC3E}">
        <p14:creationId xmlns:p14="http://schemas.microsoft.com/office/powerpoint/2010/main" val="2338058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770507-DA01-B1BF-C6F9-C32643843C05}"/>
              </a:ext>
            </a:extLst>
          </p:cNvPr>
          <p:cNvSpPr txBox="1">
            <a:spLocks noGrp="1"/>
          </p:cNvSpPr>
          <p:nvPr>
            <p:ph type="title" idx="4294967295"/>
            <p:custDataLst>
              <p:tags r:id="rId1"/>
            </p:custDataLst>
          </p:nvPr>
        </p:nvSpPr>
        <p:spPr>
          <a:xfrm>
            <a:off x="523494" y="1325373"/>
            <a:ext cx="4625112" cy="11496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200" b="0" i="0" u="none" strike="noStrike" kern="1200" cap="none" spc="0" normalizeH="0" baseline="0" noProof="0" dirty="0">
                <a:ln>
                  <a:noFill/>
                </a:ln>
                <a:solidFill>
                  <a:schemeClr val="tx1"/>
                </a:solidFill>
                <a:effectLst/>
                <a:uLnTx/>
                <a:uFillTx/>
                <a:latin typeface="Gotham Rounded Bold"/>
                <a:ea typeface="+mj-ea"/>
                <a:cs typeface="+mj-cs"/>
              </a:rPr>
              <a:t>Qui peut devenir première ou premier ministre de l’Ontario?</a:t>
            </a:r>
          </a:p>
        </p:txBody>
      </p:sp>
      <p:sp>
        <p:nvSpPr>
          <p:cNvPr id="4" name="TextBox 3">
            <a:extLst>
              <a:ext uri="{FF2B5EF4-FFF2-40B4-BE49-F238E27FC236}">
                <a16:creationId xmlns:a16="http://schemas.microsoft.com/office/drawing/2014/main" id="{29AA5610-1427-37E1-92C8-125C27879082}"/>
              </a:ext>
            </a:extLst>
          </p:cNvPr>
          <p:cNvSpPr txBox="1"/>
          <p:nvPr>
            <p:custDataLst>
              <p:tags r:id="rId2"/>
            </p:custDataLst>
          </p:nvPr>
        </p:nvSpPr>
        <p:spPr>
          <a:xfrm>
            <a:off x="523494" y="28704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marL="285750" indent="-285750">
              <a:lnSpc>
                <a:spcPct val="90000"/>
              </a:lnSpc>
              <a:spcAft>
                <a:spcPts val="600"/>
              </a:spcAft>
              <a:buFont typeface="Wingdings"/>
              <a:buChar char="ü"/>
            </a:pPr>
            <a:r>
              <a:rPr lang="fr-CA" sz="1700" dirty="0">
                <a:latin typeface="Gotham Rounded Book"/>
                <a:cs typeface="Calibri"/>
              </a:rPr>
              <a:t>Les membres de chaque parti élisent leur cheffe ou chef.</a:t>
            </a:r>
          </a:p>
          <a:p>
            <a:pPr marL="285750" indent="-285750">
              <a:lnSpc>
                <a:spcPct val="90000"/>
              </a:lnSpc>
              <a:spcAft>
                <a:spcPts val="600"/>
              </a:spcAft>
              <a:buFont typeface="Wingdings"/>
              <a:buChar char="ü"/>
            </a:pPr>
            <a:r>
              <a:rPr lang="fr-CA" sz="1700" dirty="0">
                <a:latin typeface="Gotham Rounded Book"/>
                <a:cs typeface="Calibri"/>
              </a:rPr>
              <a:t>Les méthodes d’élection de la cheffe ou du chef de parti varient selon les partis politiques.</a:t>
            </a:r>
          </a:p>
          <a:p>
            <a:pPr marL="285750" indent="-285750">
              <a:lnSpc>
                <a:spcPct val="90000"/>
              </a:lnSpc>
              <a:spcAft>
                <a:spcPts val="600"/>
              </a:spcAft>
              <a:buFont typeface="Wingdings"/>
              <a:buChar char="ü"/>
            </a:pPr>
            <a:r>
              <a:rPr lang="fr-CA" sz="1700" dirty="0">
                <a:latin typeface="Gotham Rounded Book"/>
                <a:cs typeface="Calibri"/>
              </a:rPr>
              <a:t>En réalité, très peu d’Ontariennes et d’Ontariens sont membres d’un parti politique!</a:t>
            </a:r>
          </a:p>
          <a:p>
            <a:pPr marL="285750" indent="-285750">
              <a:lnSpc>
                <a:spcPct val="90000"/>
              </a:lnSpc>
              <a:spcAft>
                <a:spcPts val="600"/>
              </a:spcAft>
              <a:buFont typeface="Wingdings"/>
              <a:buChar char="ü"/>
            </a:pPr>
            <a:r>
              <a:rPr lang="fr-CA" sz="1700" dirty="0">
                <a:latin typeface="Gotham Rounded Book"/>
                <a:cs typeface="Calibri"/>
              </a:rPr>
              <a:t>Au cours d’une élection générale, les électrices et électeurs votent pour une candidate ou un candidat appartenant à un parti; le parti qui obtient le plus de votes l’emporte. La cheffe ou le chef de ce parti devient première ou premier ministre.</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descr="Photographie de Queen's Park, Assemblée législative de l’Ontario">
            <a:extLst>
              <a:ext uri="{FF2B5EF4-FFF2-40B4-BE49-F238E27FC236}">
                <a16:creationId xmlns:a16="http://schemas.microsoft.com/office/drawing/2014/main" id="{76AA774B-BCA9-124A-0AD4-6B516B027A16}"/>
              </a:ext>
            </a:extLst>
          </p:cNvPr>
          <p:cNvPicPr>
            <a:picLocks noChangeAspect="1"/>
          </p:cNvPicPr>
          <p:nvPr>
            <p:custDataLst>
              <p:tags r:id="rId4"/>
            </p:custDataLst>
          </p:nvPr>
        </p:nvPicPr>
        <p:blipFill rotWithShape="1">
          <a:blip r:embed="rId13"/>
          <a:srcRect l="8749" r="8749"/>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p:cNvSpPr>
          <p:nvPr>
            <p:custDataLst>
              <p:tags r:id="rId6"/>
            </p:custDataLst>
          </p:nvPr>
        </p:nvSpPr>
        <p:spPr>
          <a:xfrm>
            <a:off x="371094" y="1172973"/>
            <a:ext cx="4625112" cy="11496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200" b="0" i="0" u="none" strike="noStrike" kern="1200" cap="none" spc="0" normalizeH="0" baseline="0" noProof="0">
                <a:ln>
                  <a:noFill/>
                </a:ln>
                <a:solidFill>
                  <a:schemeClr val="tx1"/>
                </a:solidFill>
                <a:effectLst/>
                <a:uLnTx/>
                <a:uFillTx/>
                <a:latin typeface="Gotham Rounded Bold"/>
                <a:ea typeface="+mj-ea"/>
                <a:cs typeface="+mj-cs"/>
              </a:rPr>
              <a:t>Qui peut devenir première ou premier ministre de l’Ontario?</a:t>
            </a:r>
            <a:endParaRPr kumimoji="0" lang="fr-CA" sz="3200" b="0" i="0" u="none" strike="noStrike" kern="1200" cap="none" spc="0" normalizeH="0" baseline="0" noProof="0" dirty="0">
              <a:ln>
                <a:noFill/>
              </a:ln>
              <a:solidFill>
                <a:schemeClr val="tx1"/>
              </a:solidFill>
              <a:effectLst/>
              <a:uLnTx/>
              <a:uFillTx/>
              <a:latin typeface="Gotham Rounded Bold"/>
              <a:ea typeface="+mj-ea"/>
              <a:cs typeface="+mj-cs"/>
            </a:endParaRP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8"/>
            </p:custDataLst>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custDataLst>
              <p:tags r:id="rId9"/>
            </p:custDataLst>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marL="285750" indent="-285750">
              <a:lnSpc>
                <a:spcPct val="90000"/>
              </a:lnSpc>
              <a:spcAft>
                <a:spcPts val="600"/>
              </a:spcAft>
              <a:buFont typeface="Wingdings"/>
              <a:buChar char="ü"/>
            </a:pPr>
            <a:r>
              <a:rPr lang="fr-CA" sz="1700" dirty="0">
                <a:latin typeface="Gotham Rounded Book"/>
                <a:cs typeface="Calibri"/>
              </a:rPr>
              <a:t>Les membres de chaque parti élisent leur cheffe ou chef.</a:t>
            </a:r>
          </a:p>
          <a:p>
            <a:pPr marL="285750" indent="-285750">
              <a:lnSpc>
                <a:spcPct val="90000"/>
              </a:lnSpc>
              <a:spcAft>
                <a:spcPts val="600"/>
              </a:spcAft>
              <a:buFont typeface="Wingdings"/>
              <a:buChar char="ü"/>
            </a:pPr>
            <a:r>
              <a:rPr lang="fr-CA" sz="1700" dirty="0">
                <a:latin typeface="Gotham Rounded Book"/>
                <a:cs typeface="Calibri"/>
              </a:rPr>
              <a:t>Les méthodes d’élection de la cheffe ou du chef de parti varient selon les partis politiques.</a:t>
            </a:r>
          </a:p>
          <a:p>
            <a:pPr marL="285750" indent="-285750">
              <a:lnSpc>
                <a:spcPct val="90000"/>
              </a:lnSpc>
              <a:spcAft>
                <a:spcPts val="600"/>
              </a:spcAft>
              <a:buFont typeface="Wingdings"/>
              <a:buChar char="ü"/>
            </a:pPr>
            <a:r>
              <a:rPr lang="fr-CA" sz="1700" dirty="0">
                <a:latin typeface="Gotham Rounded Book"/>
                <a:cs typeface="Calibri"/>
              </a:rPr>
              <a:t>En réalité, très peu d’Ontariennes et d’Ontariens sont membres d’un parti politique!</a:t>
            </a:r>
          </a:p>
          <a:p>
            <a:pPr marL="285750" indent="-285750">
              <a:lnSpc>
                <a:spcPct val="90000"/>
              </a:lnSpc>
              <a:spcAft>
                <a:spcPts val="600"/>
              </a:spcAft>
              <a:buFont typeface="Wingdings"/>
              <a:buChar char="ü"/>
            </a:pPr>
            <a:r>
              <a:rPr lang="fr-CA" sz="1700" dirty="0">
                <a:latin typeface="Gotham Rounded Book"/>
                <a:cs typeface="Calibri"/>
              </a:rPr>
              <a:t>Au cours d’une élection générale, les électrices et électeurs votent pour une candidate ou un candidat appartenant à un parti; le parti qui obtient le plus de votes l’emporte. La cheffe ou le chef de ce parti devient première ou premier ministre.</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10"/>
            </p:custDataLst>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4</a:t>
            </a:fld>
            <a:endParaRPr lang="en-US" dirty="0">
              <a:solidFill>
                <a:schemeClr val="tx1"/>
              </a:solidFill>
              <a:latin typeface="Calibri" panose="020F0502020204030204"/>
            </a:endParaRPr>
          </a:p>
        </p:txBody>
      </p:sp>
      <p:sp>
        <p:nvSpPr>
          <p:cNvPr id="9" name="TextBox 8">
            <a:extLst>
              <a:ext uri="{FF2B5EF4-FFF2-40B4-BE49-F238E27FC236}">
                <a16:creationId xmlns:a16="http://schemas.microsoft.com/office/drawing/2014/main" id="{E568EFBC-5D9C-CE65-B900-1DAE22BF9D8A}"/>
              </a:ext>
            </a:extLst>
          </p:cNvPr>
          <p:cNvSpPr txBox="1"/>
          <p:nvPr>
            <p:custDataLst>
              <p:tags r:id="rId11"/>
            </p:custDataLst>
          </p:nvPr>
        </p:nvSpPr>
        <p:spPr>
          <a:xfrm>
            <a:off x="4751942" y="6447934"/>
            <a:ext cx="4901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Queen’s Park, Assemblée législative de l’Ontario</a:t>
            </a:r>
          </a:p>
        </p:txBody>
      </p:sp>
    </p:spTree>
    <p:extLst>
      <p:ext uri="{BB962C8B-B14F-4D97-AF65-F5344CB8AC3E}">
        <p14:creationId xmlns:p14="http://schemas.microsoft.com/office/powerpoint/2010/main" val="1296825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2"/>
            </p:custDataLst>
          </p:nvPr>
        </p:nvSpPr>
        <p:spPr>
          <a:xfrm>
            <a:off x="630936" y="640080"/>
            <a:ext cx="4818888" cy="1481328"/>
          </a:xfrm>
        </p:spPr>
        <p:txBody>
          <a:bodyPr vert="horz" lIns="91440" tIns="45720" rIns="91440" bIns="45720" rtlCol="0" anchor="b">
            <a:normAutofit fontScale="90000"/>
          </a:bodyPr>
          <a:lstStyle/>
          <a:p>
            <a:r>
              <a:rPr lang="fr-CA" sz="5000" dirty="0">
                <a:solidFill>
                  <a:schemeClr val="tx1"/>
                </a:solidFill>
              </a:rPr>
              <a:t>Partis provinciaux et fédéraux</a:t>
            </a:r>
          </a:p>
        </p:txBody>
      </p:sp>
      <p:sp>
        <p:nvSpPr>
          <p:cNvPr id="1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custDataLst>
              <p:tags r:id="rId4"/>
            </p:custDataLst>
          </p:nvPr>
        </p:nvSpPr>
        <p:spPr>
          <a:xfrm>
            <a:off x="630936" y="2660904"/>
            <a:ext cx="4818888" cy="35478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228600">
              <a:lnSpc>
                <a:spcPct val="90000"/>
              </a:lnSpc>
              <a:spcAft>
                <a:spcPts val="600"/>
              </a:spcAft>
              <a:buFont typeface="Arial" panose="020B0604020202020204" pitchFamily="34" charset="0"/>
              <a:buChar char="•"/>
            </a:pPr>
            <a:r>
              <a:rPr lang="fr-CA" sz="2200" dirty="0">
                <a:latin typeface="Gotham Rounded Book" pitchFamily="50" charset="0"/>
              </a:rPr>
              <a:t>En général, les partis provinciaux de l’Ontario sont différents des partis fédéraux (même s’ils portent le même nom).</a:t>
            </a:r>
          </a:p>
          <a:p>
            <a:pPr marL="342900" indent="-228600">
              <a:lnSpc>
                <a:spcPct val="90000"/>
              </a:lnSpc>
              <a:spcAft>
                <a:spcPts val="600"/>
              </a:spcAft>
              <a:buFont typeface="Arial" panose="020B0604020202020204" pitchFamily="34" charset="0"/>
              <a:buChar char="•"/>
            </a:pPr>
            <a:r>
              <a:rPr lang="fr-CA" sz="2200" dirty="0">
                <a:latin typeface="Gotham Rounded Book" pitchFamily="50" charset="0"/>
              </a:rPr>
              <a:t>Les partis provinciaux de l’Ontario s’intéressent aux problématiques provinciales.</a:t>
            </a:r>
          </a:p>
        </p:txBody>
      </p:sp>
      <p:pic>
        <p:nvPicPr>
          <p:cNvPr id="7" name="Picture 8">
            <a:extLst>
              <a:ext uri="{FF2B5EF4-FFF2-40B4-BE49-F238E27FC236}">
                <a16:creationId xmlns:a16="http://schemas.microsoft.com/office/drawing/2014/main" id="{0F0F314E-0AA4-7FFD-4F6B-6932D187A4D4}"/>
              </a:ext>
              <a:ext uri="{C183D7F6-B498-43B3-948B-1728B52AA6E4}">
                <adec:decorative xmlns:adec="http://schemas.microsoft.com/office/drawing/2017/decorative" val="1"/>
              </a:ext>
            </a:extLst>
          </p:cNvPr>
          <p:cNvPicPr>
            <a:picLocks noChangeAspect="1"/>
          </p:cNvPicPr>
          <p:nvPr>
            <p:custDataLst>
              <p:tags r:id="rId5"/>
            </p:custDataLst>
          </p:nvPr>
        </p:nvPicPr>
        <p:blipFill>
          <a:blip r:embed="rId8"/>
          <a:stretch>
            <a:fillRect/>
          </a:stretch>
        </p:blipFill>
        <p:spPr>
          <a:xfrm>
            <a:off x="6311532" y="640080"/>
            <a:ext cx="5034000" cy="5577840"/>
          </a:xfrm>
          <a:prstGeom prst="rect">
            <a:avLst/>
          </a:prstGeom>
        </p:spPr>
      </p:pic>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6"/>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5</a:t>
            </a:fld>
            <a:endParaRPr lang="en-US" dirty="0"/>
          </a:p>
        </p:txBody>
      </p:sp>
    </p:spTree>
    <p:extLst>
      <p:ext uri="{BB962C8B-B14F-4D97-AF65-F5344CB8AC3E}">
        <p14:creationId xmlns:p14="http://schemas.microsoft.com/office/powerpoint/2010/main" val="15501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2"/>
            </p:custDataLst>
          </p:nvPr>
        </p:nvSpPr>
        <p:spPr>
          <a:xfrm>
            <a:off x="630936" y="639520"/>
            <a:ext cx="3429000" cy="1719072"/>
          </a:xfrm>
        </p:spPr>
        <p:txBody>
          <a:bodyPr vert="horz" lIns="91440" tIns="45720" rIns="91440" bIns="45720" rtlCol="0" anchor="b">
            <a:noAutofit/>
          </a:bodyPr>
          <a:lstStyle/>
          <a:p>
            <a:r>
              <a:rPr lang="fr-CA" sz="3600" dirty="0">
                <a:latin typeface="Gotham Rounded Book"/>
              </a:rPr>
              <a:t>Comment sont formés les partis politiques?</a:t>
            </a:r>
          </a:p>
        </p:txBody>
      </p:sp>
      <p:sp>
        <p:nvSpPr>
          <p:cNvPr id="7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custDataLst>
              <p:tags r:id="rId4"/>
            </p:custDataLst>
          </p:nvPr>
        </p:nvSpPr>
        <p:spPr>
          <a:xfrm>
            <a:off x="641096" y="2807208"/>
            <a:ext cx="3893582" cy="365455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114300" indent="-342900">
              <a:lnSpc>
                <a:spcPct val="90000"/>
              </a:lnSpc>
              <a:spcAft>
                <a:spcPts val="600"/>
              </a:spcAft>
              <a:buFont typeface="Wingdings" panose="020B0604020202020204" pitchFamily="34" charset="0"/>
              <a:buChar char="ü"/>
            </a:pPr>
            <a:r>
              <a:rPr lang="fr-CA" sz="1600" dirty="0">
                <a:latin typeface="Gotham Rounded Book"/>
                <a:ea typeface="+mn-lt"/>
                <a:cs typeface="+mn-lt"/>
              </a:rPr>
              <a:t>Les partis politiques de l’Ontario doivent s’inscrire auprès d’Élections Ontario.</a:t>
            </a:r>
          </a:p>
          <a:p>
            <a:pPr marL="114300" indent="-342900">
              <a:lnSpc>
                <a:spcPct val="90000"/>
              </a:lnSpc>
              <a:spcAft>
                <a:spcPts val="600"/>
              </a:spcAft>
              <a:buFont typeface="Wingdings" panose="020B0604020202020204" pitchFamily="34" charset="0"/>
              <a:buChar char="ü"/>
            </a:pPr>
            <a:r>
              <a:rPr lang="fr-CA" sz="1600" dirty="0">
                <a:latin typeface="Gotham Rounded Book"/>
                <a:ea typeface="+mn-lt"/>
                <a:cs typeface="+mn-lt"/>
              </a:rPr>
              <a:t>Il n’y a pas de frais d’inscription.</a:t>
            </a:r>
          </a:p>
          <a:p>
            <a:pPr marL="114300" indent="-342900">
              <a:lnSpc>
                <a:spcPct val="90000"/>
              </a:lnSpc>
              <a:spcAft>
                <a:spcPts val="600"/>
              </a:spcAft>
              <a:buFont typeface="Wingdings" panose="020B0604020202020204" pitchFamily="34" charset="0"/>
              <a:buChar char="ü"/>
            </a:pPr>
            <a:r>
              <a:rPr lang="fr-CA" sz="1600" dirty="0">
                <a:latin typeface="Gotham Rounded Book"/>
                <a:cs typeface="Calibri"/>
              </a:rPr>
              <a:t>Élections Ontario examine la demande et enregistre le nom du parti avant d’entamer le processus d’inscription.</a:t>
            </a:r>
          </a:p>
          <a:p>
            <a:pPr marL="114300" indent="-342900">
              <a:lnSpc>
                <a:spcPct val="90000"/>
              </a:lnSpc>
              <a:spcAft>
                <a:spcPts val="600"/>
              </a:spcAft>
              <a:buFont typeface="Wingdings" panose="020B0604020202020204" pitchFamily="34" charset="0"/>
              <a:buChar char="ü"/>
            </a:pPr>
            <a:r>
              <a:rPr lang="fr-CA" sz="1600" dirty="0">
                <a:latin typeface="Gotham Rounded Book"/>
                <a:cs typeface="Calibri"/>
              </a:rPr>
              <a:t>Les règles d’inscription sont disponibles sur le </a:t>
            </a:r>
            <a:r>
              <a:rPr lang="fr-CA" sz="1600" dirty="0">
                <a:latin typeface="Gotham Rounded Book"/>
                <a:cs typeface="Calibri"/>
                <a:hlinkClick r:id="rId8"/>
              </a:rPr>
              <a:t>site Web d’Élections Ontario</a:t>
            </a:r>
            <a:r>
              <a:rPr lang="fr-CA" sz="1600" u="none" dirty="0">
                <a:latin typeface="Gotham Rounded Book"/>
                <a:cs typeface="Calibri"/>
                <a:hlinkClick r:id="rId8"/>
              </a:rPr>
              <a:t>.</a:t>
            </a:r>
          </a:p>
          <a:p>
            <a:pPr marL="114300" indent="-342900">
              <a:lnSpc>
                <a:spcPct val="90000"/>
              </a:lnSpc>
              <a:spcAft>
                <a:spcPts val="600"/>
              </a:spcAft>
              <a:buFont typeface="Wingdings" panose="020B0604020202020204" pitchFamily="34" charset="0"/>
              <a:buChar char="ü"/>
            </a:pPr>
            <a:r>
              <a:rPr lang="fr-CA" sz="1600" dirty="0">
                <a:latin typeface="Gotham Rounded Book"/>
                <a:cs typeface="Calibri"/>
              </a:rPr>
              <a:t>L’Ontario compte plus de 20 partis inscrits : tu peux consulter la liste sur le </a:t>
            </a:r>
            <a:r>
              <a:rPr lang="fr-CA" sz="1600" dirty="0">
                <a:latin typeface="Gotham Rounded Book"/>
                <a:cs typeface="Calibri"/>
                <a:hlinkClick r:id="rId8"/>
              </a:rPr>
              <a:t>site Web d’Élections Ontario</a:t>
            </a:r>
            <a:r>
              <a:rPr lang="fr-CA" sz="1600" dirty="0">
                <a:latin typeface="Gotham Rounded Book"/>
                <a:cs typeface="Calibri"/>
              </a:rPr>
              <a:t>.</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5"/>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6</a:t>
            </a:fld>
            <a:endParaRPr lang="en-US" dirty="0"/>
          </a:p>
        </p:txBody>
      </p:sp>
      <p:pic>
        <p:nvPicPr>
          <p:cNvPr id="3" name="Picture 2">
            <a:extLst>
              <a:ext uri="{FF2B5EF4-FFF2-40B4-BE49-F238E27FC236}">
                <a16:creationId xmlns:a16="http://schemas.microsoft.com/office/drawing/2014/main" id="{6E366D61-A0FF-FD15-3C95-A34A4D419323}"/>
              </a:ext>
              <a:ext uri="{C183D7F6-B498-43B3-948B-1728B52AA6E4}">
                <adec:decorative xmlns:adec="http://schemas.microsoft.com/office/drawing/2017/decorative" val="1"/>
              </a:ext>
            </a:extLst>
          </p:cNvPr>
          <p:cNvPicPr>
            <a:picLocks noChangeAspect="1"/>
          </p:cNvPicPr>
          <p:nvPr>
            <p:custDataLst>
              <p:tags r:id="rId6"/>
            </p:custDataLst>
          </p:nvPr>
        </p:nvPicPr>
        <p:blipFill>
          <a:blip r:embed="rId9"/>
          <a:stretch>
            <a:fillRect/>
          </a:stretch>
        </p:blipFill>
        <p:spPr>
          <a:xfrm>
            <a:off x="4776667" y="1196132"/>
            <a:ext cx="6698602" cy="4465735"/>
          </a:xfrm>
          <a:prstGeom prst="rect">
            <a:avLst/>
          </a:prstGeom>
        </p:spPr>
      </p:pic>
    </p:spTree>
    <p:extLst>
      <p:ext uri="{BB962C8B-B14F-4D97-AF65-F5344CB8AC3E}">
        <p14:creationId xmlns:p14="http://schemas.microsoft.com/office/powerpoint/2010/main" val="203527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F046C2-1EC7-2218-043A-4B2520C484C2}"/>
              </a:ext>
            </a:extLst>
          </p:cNvPr>
          <p:cNvSpPr txBox="1">
            <a:spLocks/>
          </p:cNvSpPr>
          <p:nvPr>
            <p:custDataLst>
              <p:tags r:id="rId1"/>
            </p:custDataLst>
          </p:nvPr>
        </p:nvSpPr>
        <p:spPr>
          <a:xfrm>
            <a:off x="523494" y="1313688"/>
            <a:ext cx="4850384" cy="112471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r>
              <a:rPr lang="fr-CA" sz="4400">
                <a:latin typeface="Gotham Rounded Bold"/>
              </a:rPr>
              <a:t>Qui fixe les règles d’un parti?</a:t>
            </a:r>
            <a:endParaRPr lang="fr-CA" sz="4400" dirty="0">
              <a:latin typeface="Gotham Rounded Bold"/>
            </a:endParaRPr>
          </a:p>
        </p:txBody>
      </p:sp>
      <p:sp>
        <p:nvSpPr>
          <p:cNvPr id="4" name="TextBox 3">
            <a:extLst>
              <a:ext uri="{FF2B5EF4-FFF2-40B4-BE49-F238E27FC236}">
                <a16:creationId xmlns:a16="http://schemas.microsoft.com/office/drawing/2014/main" id="{1767757D-A51A-54A7-A9A0-E78B86D5EB05}"/>
              </a:ext>
            </a:extLst>
          </p:cNvPr>
          <p:cNvSpPr txBox="1"/>
          <p:nvPr>
            <p:custDataLst>
              <p:tags r:id="rId2"/>
            </p:custDataLst>
          </p:nvPr>
        </p:nvSpPr>
        <p:spPr>
          <a:xfrm>
            <a:off x="523493" y="2870454"/>
            <a:ext cx="5777835" cy="40505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342900" indent="-342900">
              <a:lnSpc>
                <a:spcPct val="90000"/>
              </a:lnSpc>
              <a:spcAft>
                <a:spcPts val="600"/>
              </a:spcAft>
              <a:buFont typeface="Wingdings"/>
              <a:buChar char="ü"/>
            </a:pPr>
            <a:r>
              <a:rPr lang="fr-CA" dirty="0">
                <a:latin typeface="Gotham Rounded Book"/>
              </a:rPr>
              <a:t>Les partis politiques de l’Ontario établissent leurs propres statuts.</a:t>
            </a:r>
          </a:p>
          <a:p>
            <a:pPr marL="342900" indent="-342900">
              <a:lnSpc>
                <a:spcPct val="90000"/>
              </a:lnSpc>
              <a:spcAft>
                <a:spcPts val="600"/>
              </a:spcAft>
              <a:buFont typeface="Wingdings"/>
              <a:buChar char="ü"/>
            </a:pPr>
            <a:r>
              <a:rPr lang="fr-CA" dirty="0">
                <a:latin typeface="Gotham Rounded Book"/>
              </a:rPr>
              <a:t>Les questions internes sont soumises au vote des membres du parti.</a:t>
            </a:r>
          </a:p>
          <a:p>
            <a:pPr marL="342900" indent="-342900">
              <a:lnSpc>
                <a:spcPct val="90000"/>
              </a:lnSpc>
              <a:spcAft>
                <a:spcPts val="600"/>
              </a:spcAft>
              <a:buFont typeface="Wingdings"/>
              <a:buChar char="ü"/>
            </a:pPr>
            <a:r>
              <a:rPr lang="fr-CA" dirty="0">
                <a:latin typeface="Gotham Rounded Book"/>
              </a:rPr>
              <a:t>Chaque parti applique ses propres règles et processus.</a:t>
            </a:r>
          </a:p>
          <a:p>
            <a:pPr marL="342900" indent="-342900">
              <a:lnSpc>
                <a:spcPct val="90000"/>
              </a:lnSpc>
              <a:spcAft>
                <a:spcPts val="600"/>
              </a:spcAft>
              <a:buFont typeface="Wingdings"/>
              <a:buChar char="ü"/>
            </a:pPr>
            <a:r>
              <a:rPr lang="fr-CA" dirty="0">
                <a:latin typeface="Gotham Rounded Book"/>
              </a:rPr>
              <a:t>La </a:t>
            </a:r>
            <a:r>
              <a:rPr lang="fr-CA" i="1" dirty="0">
                <a:latin typeface="Gotham Rounded Book"/>
              </a:rPr>
              <a:t>Loi sur le financement des élections </a:t>
            </a:r>
            <a:r>
              <a:rPr lang="fr-CA" dirty="0">
                <a:latin typeface="Gotham Rounded Book"/>
              </a:rPr>
              <a:t>établit les règles d’inscription des partis politiques, associations de circonscription, tiers, candidats et candidats à la direction d’un parti en Ontario. </a:t>
            </a:r>
          </a:p>
          <a:p>
            <a:pPr marL="342900" indent="-342900">
              <a:lnSpc>
                <a:spcPct val="90000"/>
              </a:lnSpc>
              <a:spcAft>
                <a:spcPts val="600"/>
              </a:spcAft>
              <a:buFont typeface="Wingdings"/>
              <a:buChar char="ü"/>
            </a:pPr>
            <a:r>
              <a:rPr lang="fr-CA" dirty="0">
                <a:latin typeface="Gotham Rounded Book"/>
              </a:rPr>
              <a:t>Au cours d’une élection, la législation fixe le plafond des dépenses liées à la campagne électorale et des contributions politiques, et impose une période d’interdiction de publicité politique.</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custDataLst>
              <p:tags r:id="rId4"/>
            </p:custDataLst>
          </p:nvPr>
        </p:nvPicPr>
        <p:blipFill rotWithShape="1">
          <a:blip r:embed="rId12"/>
          <a:srcRect t="10448" b="10448"/>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noGrp="1"/>
          </p:cNvSpPr>
          <p:nvPr>
            <p:ph type="title"/>
            <p:custDataLst>
              <p:tags r:id="rId6"/>
            </p:custDataLst>
          </p:nvPr>
        </p:nvSpPr>
        <p:spPr>
          <a:xfrm>
            <a:off x="371094" y="1161288"/>
            <a:ext cx="4850384" cy="1124712"/>
          </a:xfrm>
        </p:spPr>
        <p:txBody>
          <a:bodyPr vert="horz" lIns="91440" tIns="45720" rIns="91440" bIns="45720" rtlCol="0" anchor="b">
            <a:normAutofit fontScale="90000"/>
          </a:bodyPr>
          <a:lstStyle/>
          <a:p>
            <a:r>
              <a:rPr lang="fr-CA" sz="4400" dirty="0">
                <a:latin typeface="Gotham Rounded Bold"/>
              </a:rPr>
              <a:t>Qui fixe les règles d’un parti?</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8"/>
            </p:custDataLst>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custDataLst>
              <p:tags r:id="rId9"/>
            </p:custDataLst>
          </p:nvPr>
        </p:nvSpPr>
        <p:spPr>
          <a:xfrm>
            <a:off x="371093" y="2718054"/>
            <a:ext cx="5777835" cy="40505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342900" indent="-342900">
              <a:lnSpc>
                <a:spcPct val="90000"/>
              </a:lnSpc>
              <a:spcAft>
                <a:spcPts val="600"/>
              </a:spcAft>
              <a:buFont typeface="Wingdings"/>
              <a:buChar char="ü"/>
            </a:pPr>
            <a:r>
              <a:rPr lang="fr-CA" dirty="0">
                <a:latin typeface="Gotham Rounded Book"/>
              </a:rPr>
              <a:t>Les partis politiques de l’Ontario établissent leurs propres statuts.</a:t>
            </a:r>
          </a:p>
          <a:p>
            <a:pPr marL="342900" indent="-342900">
              <a:lnSpc>
                <a:spcPct val="90000"/>
              </a:lnSpc>
              <a:spcAft>
                <a:spcPts val="600"/>
              </a:spcAft>
              <a:buFont typeface="Wingdings"/>
              <a:buChar char="ü"/>
            </a:pPr>
            <a:r>
              <a:rPr lang="fr-CA" dirty="0">
                <a:latin typeface="Gotham Rounded Book"/>
              </a:rPr>
              <a:t>Les questions internes sont soumises au vote des membres du parti.</a:t>
            </a:r>
          </a:p>
          <a:p>
            <a:pPr marL="342900" indent="-342900">
              <a:lnSpc>
                <a:spcPct val="90000"/>
              </a:lnSpc>
              <a:spcAft>
                <a:spcPts val="600"/>
              </a:spcAft>
              <a:buFont typeface="Wingdings"/>
              <a:buChar char="ü"/>
            </a:pPr>
            <a:r>
              <a:rPr lang="fr-CA" dirty="0">
                <a:latin typeface="Gotham Rounded Book"/>
              </a:rPr>
              <a:t>Chaque parti applique ses propres règles et processus.</a:t>
            </a:r>
          </a:p>
          <a:p>
            <a:pPr marL="342900" indent="-342900">
              <a:lnSpc>
                <a:spcPct val="90000"/>
              </a:lnSpc>
              <a:spcAft>
                <a:spcPts val="600"/>
              </a:spcAft>
              <a:buFont typeface="Wingdings"/>
              <a:buChar char="ü"/>
            </a:pPr>
            <a:r>
              <a:rPr lang="fr-CA" dirty="0">
                <a:latin typeface="Gotham Rounded Book"/>
              </a:rPr>
              <a:t>La </a:t>
            </a:r>
            <a:r>
              <a:rPr lang="fr-CA" i="1" dirty="0">
                <a:latin typeface="Gotham Rounded Book"/>
              </a:rPr>
              <a:t>Loi sur le financement des élections </a:t>
            </a:r>
            <a:r>
              <a:rPr lang="fr-CA" dirty="0">
                <a:latin typeface="Gotham Rounded Book"/>
              </a:rPr>
              <a:t>établit les règles d’inscription des partis politiques, associations de circonscription, tiers, candidats et candidats à la direction d’un parti en Ontario. </a:t>
            </a:r>
          </a:p>
          <a:p>
            <a:pPr marL="342900" indent="-342900">
              <a:lnSpc>
                <a:spcPct val="90000"/>
              </a:lnSpc>
              <a:spcAft>
                <a:spcPts val="600"/>
              </a:spcAft>
              <a:buFont typeface="Wingdings"/>
              <a:buChar char="ü"/>
            </a:pPr>
            <a:r>
              <a:rPr lang="fr-CA" dirty="0">
                <a:latin typeface="Gotham Rounded Book"/>
              </a:rPr>
              <a:t>Au cours d’une élection, la législation fixe le plafond des dépenses liées à la campagne électorale et des contributions politiques, et impose une période d’interdiction de publicité politique.</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10"/>
            </p:custDataLst>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7</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1520436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10"/>
          <a:srcRect l="2594" r="2594"/>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4"/>
            </p:custDataLst>
          </p:nvPr>
        </p:nvSpPr>
        <p:spPr>
          <a:xfrm>
            <a:off x="371094" y="1161288"/>
            <a:ext cx="5292343" cy="1124712"/>
          </a:xfrm>
        </p:spPr>
        <p:txBody>
          <a:bodyPr vert="horz" lIns="91440" tIns="45720" rIns="91440" bIns="45720" rtlCol="0" anchor="b">
            <a:normAutofit fontScale="90000"/>
          </a:bodyPr>
          <a:lstStyle/>
          <a:p>
            <a:r>
              <a:rPr lang="fr-CA" sz="4400" dirty="0">
                <a:latin typeface="Gotham Rounded Bold"/>
              </a:rPr>
              <a:t>Prise de sanctions</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Lst>
          </p:cNvPr>
          <p:cNvSpPr txBox="1"/>
          <p:nvPr>
            <p:custDataLst>
              <p:tags r:id="rId7"/>
            </p:custDataLst>
          </p:nvPr>
        </p:nvSpPr>
        <p:spPr>
          <a:xfrm>
            <a:off x="371094" y="2718054"/>
            <a:ext cx="5586195"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Wingdings"/>
              <a:buChar char="ü"/>
            </a:pPr>
            <a:r>
              <a:rPr lang="fr-CA" sz="2000" dirty="0">
                <a:latin typeface="Gotham Rounded Book"/>
                <a:ea typeface="+mn-lt"/>
                <a:cs typeface="+mn-lt"/>
              </a:rPr>
              <a:t>En cas d’inconduite, les femmes et hommes politiques peuvent être exclus du parti par la cheffe ou le chef.</a:t>
            </a:r>
          </a:p>
          <a:p>
            <a:pPr marL="342900" indent="-342900">
              <a:lnSpc>
                <a:spcPct val="90000"/>
              </a:lnSpc>
              <a:spcAft>
                <a:spcPts val="600"/>
              </a:spcAft>
              <a:buFont typeface="Wingdings"/>
              <a:buChar char="ü"/>
            </a:pPr>
            <a:r>
              <a:rPr lang="fr-CA" sz="2000" dirty="0">
                <a:latin typeface="Gotham Rounded Book"/>
                <a:ea typeface="+mn-lt"/>
                <a:cs typeface="+mn-lt"/>
              </a:rPr>
              <a:t>En règle générale, ces personnes terminent leur mandat en tant que candidats indépendants et ne sont pas autorisées à se présenter en vue d’une réélection sous l’étiquette de ce parti.</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8"/>
            </p:custDataLst>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8</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2287620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2"/>
            </p:custDataLst>
          </p:nvPr>
        </p:nvSpPr>
        <p:spPr>
          <a:xfrm>
            <a:off x="524696" y="384758"/>
            <a:ext cx="4129600" cy="2037692"/>
          </a:xfrm>
        </p:spPr>
        <p:txBody>
          <a:bodyPr vert="horz" lIns="91440" tIns="45720" rIns="91440" bIns="45720" rtlCol="0" anchor="b">
            <a:noAutofit/>
          </a:bodyPr>
          <a:lstStyle/>
          <a:p>
            <a:r>
              <a:rPr lang="fr-CA" sz="3600" dirty="0">
                <a:latin typeface="Gotham Rounded Book"/>
              </a:rPr>
              <a:t>Faut-il être membre d’un parti politique pour se présenter à une élection?</a:t>
            </a:r>
          </a:p>
        </p:txBody>
      </p:sp>
      <p:sp>
        <p:nvSpPr>
          <p:cNvPr id="8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custDataLst>
              <p:tags r:id="rId4"/>
            </p:custDataLst>
          </p:nvPr>
        </p:nvSpPr>
        <p:spPr>
          <a:xfrm>
            <a:off x="630936" y="2807208"/>
            <a:ext cx="3429000"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marL="342900" indent="-342900">
              <a:lnSpc>
                <a:spcPct val="90000"/>
              </a:lnSpc>
              <a:spcAft>
                <a:spcPts val="600"/>
              </a:spcAft>
              <a:buFont typeface="Wingdings"/>
              <a:buChar char="ü"/>
            </a:pPr>
            <a:r>
              <a:rPr lang="fr-CA" sz="1900" dirty="0">
                <a:latin typeface="Gotham Rounded Book"/>
                <a:cs typeface="Calibri"/>
              </a:rPr>
              <a:t>Les candidates et candidats sans affiliation sont dits « indépendants ».</a:t>
            </a:r>
          </a:p>
          <a:p>
            <a:pPr marL="342900" indent="-342900">
              <a:lnSpc>
                <a:spcPct val="90000"/>
              </a:lnSpc>
              <a:spcAft>
                <a:spcPts val="600"/>
              </a:spcAft>
              <a:buFont typeface="Wingdings"/>
              <a:buChar char="ü"/>
            </a:pPr>
            <a:r>
              <a:rPr lang="fr-CA" sz="1900" dirty="0">
                <a:latin typeface="Gotham Rounded Book"/>
                <a:cs typeface="Calibri"/>
              </a:rPr>
              <a:t>En général, il est difficile de remporter une élection en Ontario avec ce statut, par manque de ressources comparativement aux candidates et candidats d’un parti politique.</a:t>
            </a:r>
          </a:p>
          <a:p>
            <a:pPr marL="342900" indent="-342900">
              <a:lnSpc>
                <a:spcPct val="90000"/>
              </a:lnSpc>
              <a:spcAft>
                <a:spcPts val="600"/>
              </a:spcAft>
              <a:buFont typeface="Wingdings"/>
              <a:buChar char="ü"/>
            </a:pPr>
            <a:r>
              <a:rPr lang="fr-CA" sz="1900" dirty="0">
                <a:latin typeface="Gotham Rounded Book"/>
                <a:cs typeface="Calibri"/>
              </a:rPr>
              <a:t>Lors des élections municipales au Canada, les candidates et candidats sont toujours indépendants des partis politiques.</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5"/>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9</a:t>
            </a:fld>
            <a:endParaRPr lang="en-US" dirty="0"/>
          </a:p>
        </p:txBody>
      </p:sp>
      <p:sp>
        <p:nvSpPr>
          <p:cNvPr id="3" name="TextBox 2">
            <a:extLst>
              <a:ext uri="{FF2B5EF4-FFF2-40B4-BE49-F238E27FC236}">
                <a16:creationId xmlns:a16="http://schemas.microsoft.com/office/drawing/2014/main" id="{2F9E8682-5A07-F0D7-0EDD-7C2178481A5F}"/>
              </a:ext>
            </a:extLst>
          </p:cNvPr>
          <p:cNvSpPr txBox="1"/>
          <p:nvPr/>
        </p:nvSpPr>
        <p:spPr>
          <a:xfrm>
            <a:off x="4718773" y="1171893"/>
            <a:ext cx="6824491" cy="4708981"/>
          </a:xfrm>
          <a:prstGeom prst="rect">
            <a:avLst/>
          </a:prstGeom>
          <a:noFill/>
        </p:spPr>
        <p:txBody>
          <a:bodyPr wrap="square" rtlCol="0">
            <a:spAutoFit/>
          </a:bodyPr>
          <a:lstStyle/>
          <a:p>
            <a:r>
              <a:rPr lang="en-US" sz="1000" dirty="0">
                <a:solidFill>
                  <a:schemeClr val="bg1"/>
                </a:solidFill>
              </a:rPr>
              <a:t>General Information </a:t>
            </a:r>
            <a:br>
              <a:rPr lang="en-US" sz="1000" dirty="0">
                <a:solidFill>
                  <a:schemeClr val="bg1"/>
                </a:solidFill>
              </a:rPr>
            </a:br>
            <a:endParaRPr lang="en-CA" sz="1000" dirty="0">
              <a:solidFill>
                <a:schemeClr val="bg1"/>
              </a:solidFill>
            </a:endParaRPr>
          </a:p>
          <a:p>
            <a:r>
              <a:rPr lang="en-US" sz="1000" dirty="0">
                <a:solidFill>
                  <a:schemeClr val="bg1"/>
                </a:solidFill>
              </a:rPr>
              <a:t>Candidate Qualifications </a:t>
            </a:r>
            <a:br>
              <a:rPr lang="en-US" sz="1000" dirty="0">
                <a:solidFill>
                  <a:schemeClr val="bg1"/>
                </a:solidFill>
              </a:rPr>
            </a:br>
            <a:endParaRPr lang="en-CA" sz="1000" dirty="0">
              <a:solidFill>
                <a:schemeClr val="bg1"/>
              </a:solidFill>
            </a:endParaRPr>
          </a:p>
          <a:p>
            <a:r>
              <a:rPr lang="en-US" sz="1000" dirty="0">
                <a:solidFill>
                  <a:schemeClr val="bg1"/>
                </a:solidFill>
              </a:rPr>
              <a:t>Under the Election Act, every person is qualified to be a candidate who, at the time of signing the consent to nomination: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Is 18 years of age or older,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Is a Canadian citizen,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Has resided in Ontario for the six months preceding polling day, and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Is NOT disqualified by the Legislative Assembly Act or by any other Act. </a:t>
            </a:r>
            <a:br>
              <a:rPr lang="en-US" sz="1000" dirty="0">
                <a:solidFill>
                  <a:schemeClr val="bg1"/>
                </a:solidFill>
              </a:rPr>
            </a:br>
            <a:endParaRPr lang="en-CA" sz="1000" dirty="0">
              <a:solidFill>
                <a:schemeClr val="bg1"/>
              </a:solidFill>
            </a:endParaRPr>
          </a:p>
          <a:p>
            <a:pPr marL="285750" indent="-285750">
              <a:buFont typeface="Arial" panose="020B0604020202020204" pitchFamily="34" charset="0"/>
              <a:buChar char="•"/>
            </a:pPr>
            <a:r>
              <a:rPr lang="en-US" sz="1000" dirty="0">
                <a:solidFill>
                  <a:schemeClr val="bg1"/>
                </a:solidFill>
              </a:rPr>
              <a:t>To Become a Candidate </a:t>
            </a:r>
            <a:br>
              <a:rPr lang="en-US" sz="1000" dirty="0">
                <a:solidFill>
                  <a:schemeClr val="bg1"/>
                </a:solidFill>
              </a:rPr>
            </a:br>
            <a:endParaRPr lang="en-CA" sz="1000" dirty="0">
              <a:solidFill>
                <a:schemeClr val="bg1"/>
              </a:solidFill>
            </a:endParaRPr>
          </a:p>
          <a:p>
            <a:r>
              <a:rPr lang="en-US" sz="1000" dirty="0">
                <a:solidFill>
                  <a:schemeClr val="bg1"/>
                </a:solidFill>
              </a:rPr>
              <a:t>To become a candidate you must complete and submit a Candidate Nomination Paper (</a:t>
            </a:r>
            <a:r>
              <a:rPr lang="en-US" sz="1000" dirty="0" err="1">
                <a:solidFill>
                  <a:schemeClr val="bg1"/>
                </a:solidFill>
              </a:rPr>
              <a:t>F0400</a:t>
            </a:r>
            <a:r>
              <a:rPr lang="en-US" sz="1000" dirty="0">
                <a:solidFill>
                  <a:schemeClr val="bg1"/>
                </a:solidFill>
              </a:rPr>
              <a:t>). </a:t>
            </a:r>
            <a:br>
              <a:rPr lang="en-US" sz="1000" dirty="0">
                <a:solidFill>
                  <a:schemeClr val="bg1"/>
                </a:solidFill>
              </a:rPr>
            </a:br>
            <a:endParaRPr lang="en-CA" sz="1000" dirty="0">
              <a:solidFill>
                <a:schemeClr val="bg1"/>
              </a:solidFill>
            </a:endParaRPr>
          </a:p>
          <a:p>
            <a:r>
              <a:rPr lang="en-US" sz="1000" dirty="0">
                <a:solidFill>
                  <a:schemeClr val="bg1"/>
                </a:solidFill>
              </a:rPr>
              <a:t>You may file your Candidate Nomination paper (</a:t>
            </a:r>
            <a:r>
              <a:rPr lang="en-US" sz="1000" dirty="0" err="1">
                <a:solidFill>
                  <a:schemeClr val="bg1"/>
                </a:solidFill>
              </a:rPr>
              <a:t>F0400</a:t>
            </a:r>
            <a:r>
              <a:rPr lang="en-US" sz="1000" dirty="0">
                <a:solidFill>
                  <a:schemeClr val="bg1"/>
                </a:solidFill>
              </a:rPr>
              <a:t>) either as a standing nomination with the Chief Electoral Officer of Ontario any time before the writ of election is issued (meaning an election is called) or to the Returning Officer of the electoral district where you want to stand for election after an election is called. You can only be a nominated candidate in one electoral district in the Province of Ontario (EA sec. 27(1)). </a:t>
            </a:r>
            <a:br>
              <a:rPr lang="en-US" sz="1000" dirty="0">
                <a:solidFill>
                  <a:schemeClr val="bg1"/>
                </a:solidFill>
              </a:rPr>
            </a:br>
            <a:endParaRPr lang="en-CA" sz="1000" dirty="0">
              <a:solidFill>
                <a:schemeClr val="bg1"/>
              </a:solidFill>
            </a:endParaRPr>
          </a:p>
          <a:p>
            <a:r>
              <a:rPr lang="en-US" sz="1000" dirty="0">
                <a:solidFill>
                  <a:schemeClr val="bg1"/>
                </a:solidFill>
              </a:rPr>
              <a:t>Standing Nominations (EA sec. 27.2(1)) </a:t>
            </a:r>
            <a:br>
              <a:rPr lang="en-US" sz="1000" dirty="0">
                <a:solidFill>
                  <a:schemeClr val="bg1"/>
                </a:solidFill>
              </a:rPr>
            </a:br>
            <a:endParaRPr lang="en-CA" sz="1000" dirty="0">
              <a:solidFill>
                <a:schemeClr val="bg1"/>
              </a:solidFill>
            </a:endParaRPr>
          </a:p>
          <a:p>
            <a:r>
              <a:rPr lang="en-US" sz="1000" dirty="0">
                <a:solidFill>
                  <a:schemeClr val="bg1"/>
                </a:solidFill>
              </a:rPr>
              <a:t>Your Candidate Nomination Paper (</a:t>
            </a:r>
            <a:r>
              <a:rPr lang="en-US" sz="1000" dirty="0" err="1">
                <a:solidFill>
                  <a:schemeClr val="bg1"/>
                </a:solidFill>
              </a:rPr>
              <a:t>F0400</a:t>
            </a:r>
            <a:r>
              <a:rPr lang="en-US" sz="1000" dirty="0">
                <a:solidFill>
                  <a:schemeClr val="bg1"/>
                </a:solidFill>
              </a:rPr>
              <a:t>) may be filed With the Chief Electoral Officer (CEO) at any time before an election is called. When your nomination is accepted you will receive a Pre-Certificate of Nomination (</a:t>
            </a:r>
            <a:r>
              <a:rPr lang="en-US" sz="1000" dirty="0" err="1">
                <a:solidFill>
                  <a:schemeClr val="bg1"/>
                </a:solidFill>
              </a:rPr>
              <a:t>F0402</a:t>
            </a:r>
            <a:r>
              <a:rPr lang="en-US" sz="1000" dirty="0">
                <a:solidFill>
                  <a:schemeClr val="bg1"/>
                </a:solidFill>
              </a:rPr>
              <a:t>) (EA sec. 27.1(6)) from the CEO. When the writ of election is issued you will become a candidate for the particular electoral district and are deemed nominated and registered under the Election Finances Act (sec. 13(3)(b)). </a:t>
            </a:r>
            <a:endParaRPr lang="en-CA" sz="1000" dirty="0">
              <a:solidFill>
                <a:schemeClr val="bg1"/>
              </a:solidFill>
            </a:endParaRPr>
          </a:p>
          <a:p>
            <a:endParaRPr lang="en-CA" sz="1000" dirty="0">
              <a:solidFill>
                <a:schemeClr val="bg1"/>
              </a:solidFill>
            </a:endParaRPr>
          </a:p>
        </p:txBody>
      </p:sp>
      <p:pic>
        <p:nvPicPr>
          <p:cNvPr id="5" name="Picture 6">
            <a:extLst>
              <a:ext uri="{FF2B5EF4-FFF2-40B4-BE49-F238E27FC236}">
                <a16:creationId xmlns:a16="http://schemas.microsoft.com/office/drawing/2014/main" id="{EB41AF15-7F32-ECA3-2870-05E9B50592F8}"/>
              </a:ext>
              <a:ext uri="{C183D7F6-B498-43B3-948B-1728B52AA6E4}">
                <adec:decorative xmlns:adec="http://schemas.microsoft.com/office/drawing/2017/decorative" val="1"/>
              </a:ext>
            </a:extLst>
          </p:cNvPr>
          <p:cNvPicPr>
            <a:picLocks noChangeAspect="1"/>
          </p:cNvPicPr>
          <p:nvPr>
            <p:custDataLst>
              <p:tags r:id="rId6"/>
            </p:custDataLst>
          </p:nvPr>
        </p:nvPicPr>
        <p:blipFill rotWithShape="1">
          <a:blip r:embed="rId8"/>
          <a:srcRect t="2168" b="2168"/>
          <a:stretch/>
        </p:blipFill>
        <p:spPr>
          <a:xfrm>
            <a:off x="4654296" y="977125"/>
            <a:ext cx="6903720" cy="4903749"/>
          </a:xfrm>
          <a:prstGeom prst="rect">
            <a:avLst/>
          </a:prstGeom>
          <a:ln w="28575">
            <a:solidFill>
              <a:schemeClr val="tx1"/>
            </a:solidFill>
          </a:ln>
        </p:spPr>
      </p:pic>
    </p:spTree>
    <p:extLst>
      <p:ext uri="{BB962C8B-B14F-4D97-AF65-F5344CB8AC3E}">
        <p14:creationId xmlns:p14="http://schemas.microsoft.com/office/powerpoint/2010/main" val="34211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4403409-7188-4da3-8d89-5d64d8a63bcc">
      <UserInfo>
        <DisplayName>Diane Vautour</DisplayName>
        <AccountId>1734</AccountId>
        <AccountType/>
      </UserInfo>
    </SharedWithUsers>
    <TaxCatchAll xmlns="54403409-7188-4da3-8d89-5d64d8a63bcc" xsi:nil="true"/>
    <lcf76f155ced4ddcb4097134ff3c332f xmlns="a7c1b8ab-ac17-440c-aaf6-08f2c64848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9464619C613A4DA0783521D33367F0" ma:contentTypeVersion="16" ma:contentTypeDescription="Create a new document." ma:contentTypeScope="" ma:versionID="67e9f7e1e8790c496d9f51aefad4d03c">
  <xsd:schema xmlns:xsd="http://www.w3.org/2001/XMLSchema" xmlns:xs="http://www.w3.org/2001/XMLSchema" xmlns:p="http://schemas.microsoft.com/office/2006/metadata/properties" xmlns:ns2="a7c1b8ab-ac17-440c-aaf6-08f2c648485c" xmlns:ns3="54403409-7188-4da3-8d89-5d64d8a63bcc" targetNamespace="http://schemas.microsoft.com/office/2006/metadata/properties" ma:root="true" ma:fieldsID="193d687950f05cb83d350143d6f778ac" ns2:_="" ns3:_="">
    <xsd:import namespace="a7c1b8ab-ac17-440c-aaf6-08f2c648485c"/>
    <xsd:import namespace="54403409-7188-4da3-8d89-5d64d8a63b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c1b8ab-ac17-440c-aaf6-08f2c64848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3bda72-1d7e-44fd-86e6-e496866978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403409-7188-4da3-8d89-5d64d8a63b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280eae-c4f6-416d-b673-b374032e2f9f}" ma:internalName="TaxCatchAll" ma:showField="CatchAllData" ma:web="54403409-7188-4da3-8d89-5d64d8a63b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914CA2-CFEA-4957-8288-50306181761A}">
  <ds:schemaRefs>
    <ds:schemaRef ds:uri="http://schemas.microsoft.com/sharepoint/v3/contenttype/forms"/>
  </ds:schemaRefs>
</ds:datastoreItem>
</file>

<file path=customXml/itemProps2.xml><?xml version="1.0" encoding="utf-8"?>
<ds:datastoreItem xmlns:ds="http://schemas.openxmlformats.org/officeDocument/2006/customXml" ds:itemID="{49269FF8-621E-45A7-B241-5167091D5F55}">
  <ds:schemaRefs>
    <ds:schemaRef ds:uri="http://purl.org/dc/elements/1.1/"/>
    <ds:schemaRef ds:uri="http://schemas.microsoft.com/office/2006/metadata/properties"/>
    <ds:schemaRef ds:uri="http://purl.org/dc/terms/"/>
    <ds:schemaRef ds:uri="a7c1b8ab-ac17-440c-aaf6-08f2c648485c"/>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54403409-7188-4da3-8d89-5d64d8a63bcc"/>
    <ds:schemaRef ds:uri="http://www.w3.org/XML/1998/namespace"/>
  </ds:schemaRefs>
</ds:datastoreItem>
</file>

<file path=customXml/itemProps3.xml><?xml version="1.0" encoding="utf-8"?>
<ds:datastoreItem xmlns:ds="http://schemas.openxmlformats.org/officeDocument/2006/customXml" ds:itemID="{A1D86E78-2EB2-4037-9105-3093FF9CED6D}">
  <ds:schemaRefs>
    <ds:schemaRef ds:uri="54403409-7188-4da3-8d89-5d64d8a63bcc"/>
    <ds:schemaRef ds:uri="a7c1b8ab-ac17-440c-aaf6-08f2c64848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50</TotalTime>
  <Words>1205</Words>
  <Application>Microsoft Office PowerPoint</Application>
  <PresentationFormat>Widescreen</PresentationFormat>
  <Paragraphs>78</Paragraphs>
  <Slides>11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Gotham Rounded Bold</vt:lpstr>
      <vt:lpstr>Gotham Rounded Book</vt:lpstr>
      <vt:lpstr>Wingdings</vt:lpstr>
      <vt:lpstr>Office Theme</vt:lpstr>
      <vt:lpstr>Le sais-tu? LES PARTIS POLITIQUES EN ONTARIO</vt:lpstr>
      <vt:lpstr>Les principaux partis politiques de l’Ontario</vt:lpstr>
      <vt:lpstr>Comment les jeunes peuvent-ils s’investir dans un parti politique?</vt:lpstr>
      <vt:lpstr>Qui peut devenir première ou premier ministre de l’Ontario?</vt:lpstr>
      <vt:lpstr>Partis provinciaux et fédéraux</vt:lpstr>
      <vt:lpstr>Comment sont formés les partis politiques?</vt:lpstr>
      <vt:lpstr>Qui fixe les règles d’un parti?</vt:lpstr>
      <vt:lpstr>Prise de sanctions</vt:lpstr>
      <vt:lpstr>Faut-il être membre d’un parti politique pour se présenter à une élection?</vt:lpstr>
      <vt:lpstr>Comment les égalités sont-elles tranchées lors d’une élection générale en Ontario?</vt:lpstr>
      <vt:lpstr>Dernière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sais-tu? LES PARTIS POLITIQUES EN ONTARIO</dc:title>
  <dc:creator>Gene Genin</dc:creator>
  <cp:lastModifiedBy>Gregory Kozakewich</cp:lastModifiedBy>
  <cp:revision>19</cp:revision>
  <cp:lastPrinted>2022-09-06T13:17:26Z</cp:lastPrinted>
  <dcterms:created xsi:type="dcterms:W3CDTF">2018-05-04T14:33:24Z</dcterms:created>
  <dcterms:modified xsi:type="dcterms:W3CDTF">2022-09-22T15:08:28Z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0x010100E39464619C613A4DA0783521D33367F0</vt:lpwstr>
  </property>
  <property fmtid="{D5CDD505-2E9C-101B-9397-08002B2CF9AE}" pid="3" name="Order">
    <vt:r8>400</vt:r8>
  </property>
  <property fmtid="{D5CDD505-2E9C-101B-9397-08002B2CF9AE}" pid="4" name="ComplianceAssetId">
    <vt:lpwstr/>
  </property>
  <property fmtid="{D5CDD505-2E9C-101B-9397-08002B2CF9AE}" pid="5" name="MediaServiceImageTags">
    <vt:lpwstr/>
  </property>
</Properties>
</file>